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rimo" panose="020B0604020202020204" charset="0"/>
      <p:regular r:id="rId15"/>
    </p:embeddedFont>
    <p:embeddedFont>
      <p:font typeface="Arimo Bold" panose="020B0604020202020204" charset="0"/>
      <p:regular r:id="rId16"/>
    </p:embeddedFont>
    <p:embeddedFont>
      <p:font typeface="Arimo Italics" panose="020B0604020202020204" charset="0"/>
      <p:regular r:id="rId17"/>
    </p:embeddedFont>
    <p:embeddedFont>
      <p:font typeface="League Spartan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86698" autoAdjust="0"/>
  </p:normalViewPr>
  <p:slideViewPr>
    <p:cSldViewPr>
      <p:cViewPr>
        <p:scale>
          <a:sx n="70" d="100"/>
          <a:sy n="70" d="100"/>
        </p:scale>
        <p:origin x="1278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sz="1050" dirty="0" err="1"/>
              <a:t>Zajemi</a:t>
            </a:r>
            <a:r>
              <a:rPr lang="en-US" sz="1050" dirty="0"/>
              <a:t> in </a:t>
            </a:r>
            <a:r>
              <a:rPr lang="en-US" sz="1050" dirty="0" err="1"/>
              <a:t>pregledi</a:t>
            </a:r>
            <a:r>
              <a:rPr lang="en-US" sz="105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LiDAR (ALS, MLS)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Fotogrametrija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Optično</a:t>
            </a:r>
            <a:r>
              <a:rPr lang="en-US" sz="1000" dirty="0"/>
              <a:t> </a:t>
            </a:r>
            <a:r>
              <a:rPr lang="en-US" sz="1000" dirty="0" err="1"/>
              <a:t>skeniranje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Termo</a:t>
            </a:r>
            <a:r>
              <a:rPr lang="en-US" sz="1000" dirty="0"/>
              <a:t>/IR </a:t>
            </a:r>
            <a:r>
              <a:rPr lang="en-US" sz="1000" dirty="0" err="1"/>
              <a:t>pregledi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Corona/UV </a:t>
            </a:r>
            <a:r>
              <a:rPr lang="en-US" sz="1000" dirty="0" err="1"/>
              <a:t>pregledi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RGB </a:t>
            </a:r>
            <a:r>
              <a:rPr lang="en-US" sz="1000" dirty="0" err="1"/>
              <a:t>vizualni</a:t>
            </a:r>
            <a:r>
              <a:rPr lang="en-US" sz="1000" dirty="0"/>
              <a:t> </a:t>
            </a:r>
            <a:r>
              <a:rPr lang="en-US" sz="1000" dirty="0" err="1"/>
              <a:t>pregledi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Klasifikacija</a:t>
            </a:r>
            <a:r>
              <a:rPr lang="en-US" sz="1000" dirty="0"/>
              <a:t> </a:t>
            </a:r>
            <a:r>
              <a:rPr lang="en-US" sz="1000" dirty="0" err="1"/>
              <a:t>podatkov</a:t>
            </a:r>
            <a:endParaRPr lang="en-US" sz="1000" dirty="0"/>
          </a:p>
          <a:p>
            <a:endParaRPr lang="en-US" sz="1050" dirty="0"/>
          </a:p>
          <a:p>
            <a:r>
              <a:rPr lang="en-US" sz="1050" dirty="0" err="1"/>
              <a:t>Obdelava</a:t>
            </a:r>
            <a:r>
              <a:rPr lang="en-US" sz="1050" dirty="0"/>
              <a:t> </a:t>
            </a:r>
            <a:r>
              <a:rPr lang="en-US" sz="1050" dirty="0" err="1"/>
              <a:t>podatkov</a:t>
            </a:r>
            <a:r>
              <a:rPr lang="en-US" sz="105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/>
              <a:t>Klasificija</a:t>
            </a:r>
            <a:r>
              <a:rPr lang="en-US" sz="1050" dirty="0"/>
              <a:t> </a:t>
            </a:r>
            <a:r>
              <a:rPr lang="en-US" sz="1050" dirty="0" err="1"/>
              <a:t>oblaka</a:t>
            </a:r>
            <a:r>
              <a:rPr lang="en-US" sz="1050" dirty="0"/>
              <a:t> </a:t>
            </a:r>
            <a:r>
              <a:rPr lang="en-US" sz="1050" dirty="0" err="1"/>
              <a:t>točk</a:t>
            </a: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/>
              <a:t>Vektorizacija</a:t>
            </a:r>
            <a:r>
              <a:rPr lang="en-US" sz="1050" dirty="0"/>
              <a:t> </a:t>
            </a:r>
            <a:r>
              <a:rPr lang="en-US" sz="1050" dirty="0" err="1"/>
              <a:t>podatkov</a:t>
            </a: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/>
              <a:t>Georedeniranje</a:t>
            </a:r>
            <a:r>
              <a:rPr lang="en-US" sz="1050" dirty="0"/>
              <a:t> </a:t>
            </a:r>
            <a:r>
              <a:rPr lang="en-US" sz="1050" dirty="0" err="1"/>
              <a:t>podatkov</a:t>
            </a: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/>
              <a:t>Izdelava</a:t>
            </a:r>
            <a:r>
              <a:rPr lang="en-US" sz="1050" dirty="0"/>
              <a:t> DMR, DMP in 3D </a:t>
            </a:r>
            <a:r>
              <a:rPr lang="en-US" sz="1050" dirty="0" err="1"/>
              <a:t>modelov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GIS in </a:t>
            </a:r>
            <a:r>
              <a:rPr lang="en-US" sz="1050" dirty="0" err="1"/>
              <a:t>analize</a:t>
            </a:r>
            <a:r>
              <a:rPr lang="en-US" sz="105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/>
              <a:t>Integracija</a:t>
            </a:r>
            <a:r>
              <a:rPr lang="en-US" sz="1050" dirty="0"/>
              <a:t> </a:t>
            </a:r>
            <a:r>
              <a:rPr lang="en-US" sz="1050" dirty="0" err="1"/>
              <a:t>podatkov</a:t>
            </a: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/>
              <a:t>Napredne</a:t>
            </a:r>
            <a:r>
              <a:rPr lang="en-US" sz="1050" dirty="0"/>
              <a:t> </a:t>
            </a:r>
            <a:r>
              <a:rPr lang="en-US" sz="1050" dirty="0" err="1"/>
              <a:t>prostorske</a:t>
            </a:r>
            <a:r>
              <a:rPr lang="en-US" sz="1050" dirty="0"/>
              <a:t> </a:t>
            </a:r>
            <a:r>
              <a:rPr lang="en-US" sz="1050" dirty="0" err="1"/>
              <a:t>analize</a:t>
            </a: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3D </a:t>
            </a:r>
            <a:r>
              <a:rPr lang="en-US" sz="1050" dirty="0" err="1"/>
              <a:t>modeliranje</a:t>
            </a: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/>
              <a:t>Simulacije</a:t>
            </a:r>
            <a:r>
              <a:rPr lang="en-US" sz="1050" dirty="0"/>
              <a:t> in </a:t>
            </a:r>
            <a:r>
              <a:rPr lang="en-US" sz="1050" dirty="0" err="1"/>
              <a:t>časovno</a:t>
            </a:r>
            <a:r>
              <a:rPr lang="en-US" sz="1050" dirty="0"/>
              <a:t> </a:t>
            </a:r>
            <a:r>
              <a:rPr lang="en-US" sz="1050" dirty="0" err="1"/>
              <a:t>slejenje</a:t>
            </a:r>
            <a:r>
              <a:rPr lang="en-US" sz="1050" dirty="0"/>
              <a:t> </a:t>
            </a:r>
            <a:r>
              <a:rPr lang="en-US" sz="1050" dirty="0" err="1"/>
              <a:t>sprememb</a:t>
            </a:r>
            <a:endParaRPr lang="en-US" sz="11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655584" y="-466004"/>
            <a:ext cx="7886994" cy="10920453"/>
          </a:xfrm>
          <a:custGeom>
            <a:avLst/>
            <a:gdLst/>
            <a:ahLst/>
            <a:cxnLst/>
            <a:rect l="l" t="t" r="r" b="b"/>
            <a:pathLst>
              <a:path w="7886994" h="10920453">
                <a:moveTo>
                  <a:pt x="7886994" y="0"/>
                </a:moveTo>
                <a:lnTo>
                  <a:pt x="0" y="0"/>
                </a:lnTo>
                <a:lnTo>
                  <a:pt x="0" y="10920453"/>
                </a:lnTo>
                <a:lnTo>
                  <a:pt x="7886994" y="10920453"/>
                </a:lnTo>
                <a:lnTo>
                  <a:pt x="788699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 flipH="1">
            <a:off x="17905672" y="-211841"/>
            <a:ext cx="7886994" cy="10920453"/>
          </a:xfrm>
          <a:custGeom>
            <a:avLst/>
            <a:gdLst/>
            <a:ahLst/>
            <a:cxnLst/>
            <a:rect l="l" t="t" r="r" b="b"/>
            <a:pathLst>
              <a:path w="7886994" h="10920453">
                <a:moveTo>
                  <a:pt x="7886994" y="0"/>
                </a:moveTo>
                <a:lnTo>
                  <a:pt x="0" y="0"/>
                </a:lnTo>
                <a:lnTo>
                  <a:pt x="0" y="10920453"/>
                </a:lnTo>
                <a:lnTo>
                  <a:pt x="7886994" y="10920453"/>
                </a:lnTo>
                <a:lnTo>
                  <a:pt x="788699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 rot="-10800000" flipH="1">
            <a:off x="0" y="6260189"/>
            <a:ext cx="7134594" cy="6450455"/>
          </a:xfrm>
          <a:custGeom>
            <a:avLst/>
            <a:gdLst/>
            <a:ahLst/>
            <a:cxnLst/>
            <a:rect l="l" t="t" r="r" b="b"/>
            <a:pathLst>
              <a:path w="7134594" h="6450455">
                <a:moveTo>
                  <a:pt x="7134594" y="0"/>
                </a:moveTo>
                <a:lnTo>
                  <a:pt x="0" y="0"/>
                </a:lnTo>
                <a:lnTo>
                  <a:pt x="0" y="6450455"/>
                </a:lnTo>
                <a:lnTo>
                  <a:pt x="7134594" y="6450455"/>
                </a:lnTo>
                <a:lnTo>
                  <a:pt x="713459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TextBox 5"/>
          <p:cNvSpPr txBox="1"/>
          <p:nvPr/>
        </p:nvSpPr>
        <p:spPr>
          <a:xfrm>
            <a:off x="3008167" y="2474414"/>
            <a:ext cx="12120748" cy="213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1"/>
              </a:lnSpc>
            </a:pPr>
            <a:r>
              <a:rPr lang="en-US" sz="5265" spc="52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PRISPEVEK</a:t>
            </a:r>
          </a:p>
          <a:p>
            <a:pPr algn="l">
              <a:lnSpc>
                <a:spcPts val="5581"/>
              </a:lnSpc>
            </a:pPr>
            <a:r>
              <a:rPr lang="en-US" sz="5265" spc="52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FLYCOM TECHNOLOGIES</a:t>
            </a:r>
          </a:p>
          <a:p>
            <a:pPr algn="l">
              <a:lnSpc>
                <a:spcPts val="5581"/>
              </a:lnSpc>
            </a:pPr>
            <a:r>
              <a:rPr lang="en-US" sz="5265" spc="52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 SODOBNI GEOINFORMATIKI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190718" y="-202698"/>
            <a:ext cx="14443365" cy="10920453"/>
          </a:xfrm>
          <a:custGeom>
            <a:avLst/>
            <a:gdLst/>
            <a:ahLst/>
            <a:cxnLst/>
            <a:rect l="l" t="t" r="r" b="b"/>
            <a:pathLst>
              <a:path w="14443365" h="10920453">
                <a:moveTo>
                  <a:pt x="14443365" y="0"/>
                </a:moveTo>
                <a:lnTo>
                  <a:pt x="0" y="0"/>
                </a:lnTo>
                <a:lnTo>
                  <a:pt x="0" y="10920453"/>
                </a:lnTo>
                <a:lnTo>
                  <a:pt x="14443365" y="10920453"/>
                </a:lnTo>
                <a:lnTo>
                  <a:pt x="14443365" y="0"/>
                </a:lnTo>
                <a:close/>
              </a:path>
            </a:pathLst>
          </a:custGeom>
          <a:blipFill>
            <a:blip r:embed="rId4"/>
            <a:stretch>
              <a:fillRect t="-41564" b="-41564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5603760" y="-619792"/>
            <a:ext cx="12903198" cy="11337547"/>
            <a:chOff x="0" y="0"/>
            <a:chExt cx="5424640" cy="4766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24640" cy="4766424"/>
            </a:xfrm>
            <a:custGeom>
              <a:avLst/>
              <a:gdLst/>
              <a:ahLst/>
              <a:cxnLst/>
              <a:rect l="l" t="t" r="r" b="b"/>
              <a:pathLst>
                <a:path w="5424640" h="4766424">
                  <a:moveTo>
                    <a:pt x="30600" y="0"/>
                  </a:moveTo>
                  <a:lnTo>
                    <a:pt x="5394040" y="0"/>
                  </a:lnTo>
                  <a:cubicBezTo>
                    <a:pt x="5410940" y="0"/>
                    <a:pt x="5424640" y="13700"/>
                    <a:pt x="5424640" y="30600"/>
                  </a:cubicBezTo>
                  <a:lnTo>
                    <a:pt x="5424640" y="4735824"/>
                  </a:lnTo>
                  <a:cubicBezTo>
                    <a:pt x="5424640" y="4752724"/>
                    <a:pt x="5410940" y="4766424"/>
                    <a:pt x="5394040" y="4766424"/>
                  </a:cubicBezTo>
                  <a:lnTo>
                    <a:pt x="30600" y="4766424"/>
                  </a:lnTo>
                  <a:cubicBezTo>
                    <a:pt x="13700" y="4766424"/>
                    <a:pt x="0" y="4752724"/>
                    <a:pt x="0" y="4735824"/>
                  </a:cubicBezTo>
                  <a:lnTo>
                    <a:pt x="0" y="30600"/>
                  </a:lnTo>
                  <a:cubicBezTo>
                    <a:pt x="0" y="13700"/>
                    <a:pt x="13700" y="0"/>
                    <a:pt x="306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424640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 flipH="1">
            <a:off x="-331748" y="7029747"/>
            <a:ext cx="2720897" cy="5228794"/>
          </a:xfrm>
          <a:custGeom>
            <a:avLst/>
            <a:gdLst/>
            <a:ahLst/>
            <a:cxnLst/>
            <a:rect l="l" t="t" r="r" b="b"/>
            <a:pathLst>
              <a:path w="2720897" h="5228794">
                <a:moveTo>
                  <a:pt x="2720896" y="0"/>
                </a:moveTo>
                <a:lnTo>
                  <a:pt x="0" y="0"/>
                </a:lnTo>
                <a:lnTo>
                  <a:pt x="0" y="5228795"/>
                </a:lnTo>
                <a:lnTo>
                  <a:pt x="2720896" y="5228795"/>
                </a:lnTo>
                <a:lnTo>
                  <a:pt x="272089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093" t="15007" r="780" b="1279"/>
          <a:stretch>
            <a:fillRect/>
          </a:stretch>
        </p:blipFill>
        <p:spPr>
          <a:xfrm>
            <a:off x="6322193" y="1984865"/>
            <a:ext cx="11466331" cy="743639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50254" y="4937548"/>
            <a:ext cx="4639896" cy="266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4186" lvl="1" indent="-232093" algn="l">
              <a:lnSpc>
                <a:spcPts val="3010"/>
              </a:lnSpc>
              <a:buFont typeface="Arial"/>
              <a:buChar char="•"/>
            </a:pPr>
            <a:r>
              <a:rPr lang="en-US" sz="2150" spc="215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3-letni projekt (2023-2025) celostnega zajema,</a:t>
            </a:r>
          </a:p>
          <a:p>
            <a:pPr marL="464186" lvl="1" indent="-232093" algn="l">
              <a:lnSpc>
                <a:spcPts val="3010"/>
              </a:lnSpc>
              <a:buFont typeface="Arial"/>
              <a:buChar char="•"/>
            </a:pPr>
            <a:r>
              <a:rPr lang="en-US" sz="2150" spc="215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izdelava klasificiranega oblaka točk in popolnega ortofota.</a:t>
            </a:r>
          </a:p>
          <a:p>
            <a:pPr algn="l">
              <a:lnSpc>
                <a:spcPts val="3010"/>
              </a:lnSpc>
            </a:pPr>
            <a:endParaRPr lang="en-US" sz="2150" spc="215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3106" y="1084570"/>
            <a:ext cx="4497612" cy="258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7"/>
              </a:lnSpc>
            </a:pPr>
            <a:r>
              <a:rPr lang="en-US" sz="3865" spc="3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Ciklično lasersko skeniranje</a:t>
            </a:r>
          </a:p>
          <a:p>
            <a:pPr algn="l">
              <a:lnSpc>
                <a:spcPts val="4097"/>
              </a:lnSpc>
            </a:pPr>
            <a:r>
              <a:rPr lang="en-US" sz="3865" spc="3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Slovenije (CLSS)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22193" y="9391388"/>
            <a:ext cx="6515870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Časovni potek zajema podatkov.</a:t>
            </a:r>
          </a:p>
        </p:txBody>
      </p:sp>
      <p:sp>
        <p:nvSpPr>
          <p:cNvPr id="11" name="Freeform 11"/>
          <p:cNvSpPr/>
          <p:nvPr/>
        </p:nvSpPr>
        <p:spPr>
          <a:xfrm>
            <a:off x="6189363" y="395992"/>
            <a:ext cx="4079701" cy="1265416"/>
          </a:xfrm>
          <a:custGeom>
            <a:avLst/>
            <a:gdLst/>
            <a:ahLst/>
            <a:cxnLst/>
            <a:rect l="l" t="t" r="r" b="b"/>
            <a:pathLst>
              <a:path w="4079701" h="1265416">
                <a:moveTo>
                  <a:pt x="0" y="0"/>
                </a:moveTo>
                <a:lnTo>
                  <a:pt x="4079701" y="0"/>
                </a:lnTo>
                <a:lnTo>
                  <a:pt x="4079701" y="1265416"/>
                </a:lnTo>
                <a:lnTo>
                  <a:pt x="0" y="1265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190718" y="-202698"/>
            <a:ext cx="14443365" cy="10920453"/>
          </a:xfrm>
          <a:custGeom>
            <a:avLst/>
            <a:gdLst/>
            <a:ahLst/>
            <a:cxnLst/>
            <a:rect l="l" t="t" r="r" b="b"/>
            <a:pathLst>
              <a:path w="14443365" h="10920453">
                <a:moveTo>
                  <a:pt x="14443365" y="0"/>
                </a:moveTo>
                <a:lnTo>
                  <a:pt x="0" y="0"/>
                </a:lnTo>
                <a:lnTo>
                  <a:pt x="0" y="10920453"/>
                </a:lnTo>
                <a:lnTo>
                  <a:pt x="14443365" y="10920453"/>
                </a:lnTo>
                <a:lnTo>
                  <a:pt x="14443365" y="0"/>
                </a:lnTo>
                <a:close/>
              </a:path>
            </a:pathLst>
          </a:custGeom>
          <a:blipFill>
            <a:blip r:embed="rId2"/>
            <a:stretch>
              <a:fillRect t="-41564" b="-41564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5603760" y="-619792"/>
            <a:ext cx="12903198" cy="11337547"/>
            <a:chOff x="0" y="0"/>
            <a:chExt cx="5424640" cy="4766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24640" cy="4766424"/>
            </a:xfrm>
            <a:custGeom>
              <a:avLst/>
              <a:gdLst/>
              <a:ahLst/>
              <a:cxnLst/>
              <a:rect l="l" t="t" r="r" b="b"/>
              <a:pathLst>
                <a:path w="5424640" h="4766424">
                  <a:moveTo>
                    <a:pt x="30600" y="0"/>
                  </a:moveTo>
                  <a:lnTo>
                    <a:pt x="5394040" y="0"/>
                  </a:lnTo>
                  <a:cubicBezTo>
                    <a:pt x="5410940" y="0"/>
                    <a:pt x="5424640" y="13700"/>
                    <a:pt x="5424640" y="30600"/>
                  </a:cubicBezTo>
                  <a:lnTo>
                    <a:pt x="5424640" y="4735824"/>
                  </a:lnTo>
                  <a:cubicBezTo>
                    <a:pt x="5424640" y="4752724"/>
                    <a:pt x="5410940" y="4766424"/>
                    <a:pt x="5394040" y="4766424"/>
                  </a:cubicBezTo>
                  <a:lnTo>
                    <a:pt x="30600" y="4766424"/>
                  </a:lnTo>
                  <a:cubicBezTo>
                    <a:pt x="13700" y="4766424"/>
                    <a:pt x="0" y="4752724"/>
                    <a:pt x="0" y="4735824"/>
                  </a:cubicBezTo>
                  <a:lnTo>
                    <a:pt x="0" y="30600"/>
                  </a:lnTo>
                  <a:cubicBezTo>
                    <a:pt x="0" y="13700"/>
                    <a:pt x="13700" y="0"/>
                    <a:pt x="306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424640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189363" y="395992"/>
            <a:ext cx="4079701" cy="1265416"/>
          </a:xfrm>
          <a:custGeom>
            <a:avLst/>
            <a:gdLst/>
            <a:ahLst/>
            <a:cxnLst/>
            <a:rect l="l" t="t" r="r" b="b"/>
            <a:pathLst>
              <a:path w="4079701" h="1265416">
                <a:moveTo>
                  <a:pt x="0" y="0"/>
                </a:moveTo>
                <a:lnTo>
                  <a:pt x="4079701" y="0"/>
                </a:lnTo>
                <a:lnTo>
                  <a:pt x="4079701" y="1265416"/>
                </a:lnTo>
                <a:lnTo>
                  <a:pt x="0" y="1265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 rot="-5400000" flipH="1">
            <a:off x="-331748" y="7029747"/>
            <a:ext cx="2720897" cy="5228794"/>
          </a:xfrm>
          <a:custGeom>
            <a:avLst/>
            <a:gdLst/>
            <a:ahLst/>
            <a:cxnLst/>
            <a:rect l="l" t="t" r="r" b="b"/>
            <a:pathLst>
              <a:path w="2720897" h="5228794">
                <a:moveTo>
                  <a:pt x="2720896" y="0"/>
                </a:moveTo>
                <a:lnTo>
                  <a:pt x="0" y="0"/>
                </a:lnTo>
                <a:lnTo>
                  <a:pt x="0" y="5228795"/>
                </a:lnTo>
                <a:lnTo>
                  <a:pt x="2720896" y="5228795"/>
                </a:lnTo>
                <a:lnTo>
                  <a:pt x="27208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6465499" y="2165931"/>
            <a:ext cx="1652150" cy="561206"/>
          </a:xfrm>
          <a:custGeom>
            <a:avLst/>
            <a:gdLst/>
            <a:ahLst/>
            <a:cxnLst/>
            <a:rect l="l" t="t" r="r" b="b"/>
            <a:pathLst>
              <a:path w="1652150" h="561206">
                <a:moveTo>
                  <a:pt x="0" y="0"/>
                </a:moveTo>
                <a:lnTo>
                  <a:pt x="1652150" y="0"/>
                </a:lnTo>
                <a:lnTo>
                  <a:pt x="1652150" y="561206"/>
                </a:lnTo>
                <a:lnTo>
                  <a:pt x="0" y="561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TextBox 9"/>
          <p:cNvSpPr txBox="1"/>
          <p:nvPr/>
        </p:nvSpPr>
        <p:spPr>
          <a:xfrm>
            <a:off x="450254" y="4937548"/>
            <a:ext cx="4826297" cy="342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4186" lvl="1" indent="-232093" algn="l">
              <a:lnSpc>
                <a:spcPts val="3010"/>
              </a:lnSpc>
              <a:buFont typeface="Arial"/>
              <a:buChar char="•"/>
            </a:pP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skupaj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5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350 </a:t>
            </a:r>
            <a:r>
              <a:rPr lang="en-US" sz="215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ur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letenja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</a:t>
            </a:r>
          </a:p>
          <a:p>
            <a:pPr marL="464186" lvl="1" indent="-232093" algn="l">
              <a:lnSpc>
                <a:spcPts val="3010"/>
              </a:lnSpc>
              <a:buFont typeface="Arial"/>
              <a:buChar char="•"/>
            </a:pP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zajetih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povprečno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5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12 </a:t>
            </a:r>
            <a:r>
              <a:rPr lang="en-US" sz="215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točk</a:t>
            </a:r>
            <a:r>
              <a:rPr lang="en-US" sz="215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/m2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zadnjih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odbojev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</a:t>
            </a:r>
          </a:p>
          <a:p>
            <a:pPr marL="464186" lvl="1" indent="-232093" algn="l">
              <a:lnSpc>
                <a:spcPts val="3010"/>
              </a:lnSpc>
              <a:buFont typeface="Arial"/>
              <a:buChar char="•"/>
            </a:pP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zajetih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5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več</a:t>
            </a:r>
            <a:r>
              <a:rPr lang="en-US" sz="215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5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kot</a:t>
            </a:r>
            <a:r>
              <a:rPr lang="en-US" sz="215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200.000 </a:t>
            </a:r>
            <a:r>
              <a:rPr lang="en-US" sz="215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fotografij</a:t>
            </a:r>
            <a:r>
              <a:rPr lang="en-US" sz="215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(RGB in NIR </a:t>
            </a: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posnetki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),</a:t>
            </a:r>
          </a:p>
          <a:p>
            <a:pPr marL="464186" lvl="1" indent="-232093" algn="l">
              <a:lnSpc>
                <a:spcPts val="3010"/>
              </a:lnSpc>
              <a:buFont typeface="Arial"/>
              <a:buChar char="•"/>
            </a:pP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resulucija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popolnega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ortofota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je </a:t>
            </a:r>
            <a:r>
              <a:rPr lang="en-US" sz="215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16cm</a:t>
            </a:r>
            <a:r>
              <a:rPr lang="en-US" sz="2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l">
              <a:lnSpc>
                <a:spcPts val="3010"/>
              </a:lnSpc>
            </a:pPr>
            <a:endParaRPr lang="en-US" sz="215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010"/>
              </a:lnSpc>
            </a:pPr>
            <a:endParaRPr lang="en-US" sz="215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91574" y="2833089"/>
            <a:ext cx="9230342" cy="1971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9417" lvl="1" indent="-199709" algn="l">
              <a:lnSpc>
                <a:spcPts val="2590"/>
              </a:lnSpc>
              <a:buFont typeface="Arial"/>
              <a:buChar char="•"/>
            </a:pPr>
            <a:r>
              <a:rPr lang="en-US" sz="1850" b="1" dirty="0" err="1">
                <a:solidFill>
                  <a:srgbClr val="024984"/>
                </a:solidFill>
                <a:latin typeface="Arimo Bold"/>
                <a:ea typeface="Arimo Bold"/>
                <a:cs typeface="Arimo Bold"/>
                <a:sym typeface="Arimo Bold"/>
              </a:rPr>
              <a:t>enostaven</a:t>
            </a:r>
            <a:r>
              <a:rPr lang="en-US" sz="1850" b="1" dirty="0">
                <a:solidFill>
                  <a:srgbClr val="024984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850" b="1" dirty="0" err="1">
                <a:solidFill>
                  <a:srgbClr val="024984"/>
                </a:solidFill>
                <a:latin typeface="Arimo Bold"/>
                <a:ea typeface="Arimo Bold"/>
                <a:cs typeface="Arimo Bold"/>
                <a:sym typeface="Arimo Bold"/>
              </a:rPr>
              <a:t>pregled</a:t>
            </a:r>
            <a:r>
              <a:rPr lang="en-US" sz="1850" b="1" dirty="0">
                <a:solidFill>
                  <a:srgbClr val="024984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prostorskih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podatkov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in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njihovih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atirbutov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,</a:t>
            </a:r>
          </a:p>
          <a:p>
            <a:pPr marL="399417" lvl="1" indent="-199709" algn="l">
              <a:lnSpc>
                <a:spcPts val="2590"/>
              </a:lnSpc>
              <a:buFont typeface="Arial"/>
              <a:buChar char="•"/>
            </a:pPr>
            <a:r>
              <a:rPr lang="en-US" sz="1850" b="1" dirty="0" err="1">
                <a:solidFill>
                  <a:srgbClr val="024984"/>
                </a:solidFill>
                <a:latin typeface="Arimo Bold"/>
                <a:ea typeface="Arimo Bold"/>
                <a:cs typeface="Arimo Bold"/>
                <a:sym typeface="Arimo Bold"/>
              </a:rPr>
              <a:t>natančne</a:t>
            </a:r>
            <a:r>
              <a:rPr lang="en-US" sz="1850" b="1" dirty="0">
                <a:solidFill>
                  <a:srgbClr val="024984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850" b="1" dirty="0" err="1">
                <a:solidFill>
                  <a:srgbClr val="024984"/>
                </a:solidFill>
                <a:latin typeface="Arimo Bold"/>
                <a:ea typeface="Arimo Bold"/>
                <a:cs typeface="Arimo Bold"/>
                <a:sym typeface="Arimo Bold"/>
              </a:rPr>
              <a:t>meritve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,</a:t>
            </a:r>
          </a:p>
          <a:p>
            <a:pPr marL="798834" lvl="2" indent="-266278" algn="l">
              <a:lnSpc>
                <a:spcPts val="2590"/>
              </a:lnSpc>
              <a:buFont typeface="Arial"/>
              <a:buChar char="⚬"/>
            </a:pP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prikaz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fotogrametričnih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izdelkov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popolni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ortofoto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</a:p>
          <a:p>
            <a:pPr marL="798834" lvl="2" indent="-266278" algn="l">
              <a:lnSpc>
                <a:spcPts val="2590"/>
              </a:lnSpc>
              <a:buFont typeface="Arial"/>
              <a:buChar char="⚬"/>
            </a:pP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prikaz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produkta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lasarskega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zajema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klasificiran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3d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oblak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lasarskih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točk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podoba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analitičnega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50" dirty="0" err="1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senčenja</a:t>
            </a:r>
            <a:r>
              <a:rPr lang="en-US" sz="1850" dirty="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</a:p>
          <a:p>
            <a:pPr algn="l">
              <a:lnSpc>
                <a:spcPts val="2590"/>
              </a:lnSpc>
            </a:pPr>
            <a:endParaRPr lang="en-US" sz="1850" dirty="0">
              <a:solidFill>
                <a:srgbClr val="02498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13630" y="2346092"/>
            <a:ext cx="7688370" cy="372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 dirty="0">
                <a:solidFill>
                  <a:srgbClr val="02498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3D </a:t>
            </a:r>
            <a:r>
              <a:rPr lang="en-US" sz="2679" spc="267" dirty="0" err="1">
                <a:solidFill>
                  <a:srgbClr val="02498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pregledovalnik</a:t>
            </a:r>
            <a:r>
              <a:rPr lang="en-US" sz="2679" spc="267" dirty="0">
                <a:solidFill>
                  <a:srgbClr val="02498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     www.clss.si</a:t>
            </a:r>
          </a:p>
        </p:txBody>
      </p:sp>
      <p:sp>
        <p:nvSpPr>
          <p:cNvPr id="12" name="Freeform 12"/>
          <p:cNvSpPr/>
          <p:nvPr/>
        </p:nvSpPr>
        <p:spPr>
          <a:xfrm>
            <a:off x="7628254" y="5353202"/>
            <a:ext cx="8854209" cy="4393901"/>
          </a:xfrm>
          <a:custGeom>
            <a:avLst/>
            <a:gdLst/>
            <a:ahLst/>
            <a:cxnLst/>
            <a:rect l="l" t="t" r="r" b="b"/>
            <a:pathLst>
              <a:path w="8854209" h="4393901">
                <a:moveTo>
                  <a:pt x="0" y="0"/>
                </a:moveTo>
                <a:lnTo>
                  <a:pt x="8854209" y="0"/>
                </a:lnTo>
                <a:lnTo>
                  <a:pt x="8854209" y="4393901"/>
                </a:lnTo>
                <a:lnTo>
                  <a:pt x="0" y="43939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TextBox 13"/>
          <p:cNvSpPr txBox="1"/>
          <p:nvPr/>
        </p:nvSpPr>
        <p:spPr>
          <a:xfrm>
            <a:off x="693106" y="1084570"/>
            <a:ext cx="4497612" cy="258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7"/>
              </a:lnSpc>
            </a:pPr>
            <a:r>
              <a:rPr lang="en-US" sz="3865" spc="3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Ciklično lasersko skeniranje</a:t>
            </a:r>
          </a:p>
          <a:p>
            <a:pPr algn="l">
              <a:lnSpc>
                <a:spcPts val="4097"/>
              </a:lnSpc>
            </a:pPr>
            <a:r>
              <a:rPr lang="en-US" sz="3865" spc="3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Slovenije (CLSS)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70883" y="-724643"/>
            <a:ext cx="6670397" cy="11337547"/>
            <a:chOff x="0" y="0"/>
            <a:chExt cx="2804305" cy="4766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4305" cy="4766424"/>
            </a:xfrm>
            <a:custGeom>
              <a:avLst/>
              <a:gdLst/>
              <a:ahLst/>
              <a:cxnLst/>
              <a:rect l="l" t="t" r="r" b="b"/>
              <a:pathLst>
                <a:path w="2804305" h="4766424">
                  <a:moveTo>
                    <a:pt x="59193" y="0"/>
                  </a:moveTo>
                  <a:lnTo>
                    <a:pt x="2745112" y="0"/>
                  </a:lnTo>
                  <a:cubicBezTo>
                    <a:pt x="2760811" y="0"/>
                    <a:pt x="2775867" y="6236"/>
                    <a:pt x="2786968" y="17337"/>
                  </a:cubicBezTo>
                  <a:cubicBezTo>
                    <a:pt x="2798069" y="28438"/>
                    <a:pt x="2804305" y="43494"/>
                    <a:pt x="2804305" y="59193"/>
                  </a:cubicBezTo>
                  <a:lnTo>
                    <a:pt x="2804305" y="4707231"/>
                  </a:lnTo>
                  <a:cubicBezTo>
                    <a:pt x="2804305" y="4739922"/>
                    <a:pt x="2777804" y="4766424"/>
                    <a:pt x="2745112" y="4766424"/>
                  </a:cubicBezTo>
                  <a:lnTo>
                    <a:pt x="59193" y="4766424"/>
                  </a:lnTo>
                  <a:cubicBezTo>
                    <a:pt x="26501" y="4766424"/>
                    <a:pt x="0" y="4739922"/>
                    <a:pt x="0" y="4707231"/>
                  </a:cubicBezTo>
                  <a:lnTo>
                    <a:pt x="0" y="59193"/>
                  </a:lnTo>
                  <a:cubicBezTo>
                    <a:pt x="0" y="26501"/>
                    <a:pt x="26501" y="0"/>
                    <a:pt x="5919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04305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0405" y="8925390"/>
            <a:ext cx="2420641" cy="1361610"/>
          </a:xfrm>
          <a:custGeom>
            <a:avLst/>
            <a:gdLst/>
            <a:ahLst/>
            <a:cxnLst/>
            <a:rect l="l" t="t" r="r" b="b"/>
            <a:pathLst>
              <a:path w="2420641" h="1361610">
                <a:moveTo>
                  <a:pt x="0" y="0"/>
                </a:moveTo>
                <a:lnTo>
                  <a:pt x="2420641" y="0"/>
                </a:lnTo>
                <a:lnTo>
                  <a:pt x="2420641" y="1361610"/>
                </a:lnTo>
                <a:lnTo>
                  <a:pt x="0" y="1361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90" r="-1069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3504410" y="3378093"/>
            <a:ext cx="13401025" cy="566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8"/>
              </a:lnSpc>
            </a:pPr>
            <a:r>
              <a:rPr lang="en-US" sz="2479" b="1" spc="24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Digitalni</a:t>
            </a:r>
            <a:r>
              <a:rPr lang="en-US" sz="2479" b="1" spc="24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79" b="1" spc="24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dvojček</a:t>
            </a:r>
            <a:endParaRPr lang="en-US" sz="2479" b="1" spc="24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800100" lvl="1" indent="-342900">
              <a:lnSpc>
                <a:spcPts val="2628"/>
              </a:lnSpc>
              <a:buFont typeface="Arial" panose="020B0604020202020204" pitchFamily="34" charset="0"/>
              <a:buChar char="•"/>
            </a:pP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 Bold"/>
              </a:rPr>
              <a:t>Koncept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 Bold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 Bold"/>
              </a:rPr>
              <a:t>razvoja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 Bold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 Bold"/>
              </a:rPr>
              <a:t>geoprostorskega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 Bold"/>
              </a:rPr>
              <a:t> DD</a:t>
            </a:r>
            <a:endParaRPr lang="en-US" sz="2479" spc="24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628"/>
              </a:lnSpc>
            </a:pPr>
            <a:endParaRPr lang="en-US" sz="2479" spc="24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628"/>
              </a:lnSpc>
            </a:pPr>
            <a:endParaRPr lang="en-US" sz="2479" spc="24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628"/>
              </a:lnSpc>
            </a:pPr>
            <a:r>
              <a:rPr lang="en-US" sz="2479" b="1" spc="24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Razoj</a:t>
            </a:r>
            <a:r>
              <a:rPr lang="en-US" sz="2479" b="1" spc="24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79" b="1" spc="24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metodologij</a:t>
            </a:r>
            <a:endParaRPr lang="en-US" sz="2479" b="1" spc="24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800100" lvl="1" indent="-342900">
              <a:lnSpc>
                <a:spcPts val="2628"/>
              </a:lnSpc>
              <a:buFont typeface="Arial" panose="020B0604020202020204" pitchFamily="34" charset="0"/>
              <a:buChar char="•"/>
            </a:pP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Avtomatizirana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detekcija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2D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tlorisov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stavb</a:t>
            </a:r>
            <a:endParaRPr lang="en-US" sz="2479" spc="24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00100" lvl="1" indent="-342900">
              <a:lnSpc>
                <a:spcPts val="2628"/>
              </a:lnSpc>
              <a:buFont typeface="Arial" panose="020B0604020202020204" pitchFamily="34" charset="0"/>
              <a:buChar char="•"/>
            </a:pP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Modeliranje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3D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stavb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LOD2.2</a:t>
            </a:r>
          </a:p>
          <a:p>
            <a:pPr algn="l">
              <a:lnSpc>
                <a:spcPts val="2628"/>
              </a:lnSpc>
            </a:pPr>
            <a:endParaRPr lang="en-US" sz="2479" b="1" spc="24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2628"/>
              </a:lnSpc>
            </a:pPr>
            <a:endParaRPr lang="en-US" sz="2479" b="1" spc="24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2628"/>
              </a:lnSpc>
            </a:pPr>
            <a:r>
              <a:rPr lang="en-US" sz="2479" b="1" spc="24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Strojno</a:t>
            </a:r>
            <a:r>
              <a:rPr lang="en-US" sz="2479" b="1" spc="24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79" b="1" spc="24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učenje</a:t>
            </a:r>
            <a:endParaRPr lang="en-US" sz="2479" b="1" spc="24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535347" lvl="1" indent="-267673" algn="l">
              <a:lnSpc>
                <a:spcPts val="2628"/>
              </a:lnSpc>
              <a:buFont typeface="Arial"/>
              <a:buChar char="•"/>
            </a:pP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Segmentacija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z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nevronskimi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mrežami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slike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oblak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točk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</a:p>
          <a:p>
            <a:pPr marL="535347" lvl="1" indent="-267673" algn="l">
              <a:lnSpc>
                <a:spcPts val="2628"/>
              </a:lnSpc>
              <a:buFont typeface="Arial"/>
              <a:buChar char="•"/>
            </a:pP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Multi-modalni/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fundation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modeli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; </a:t>
            </a:r>
          </a:p>
          <a:p>
            <a:pPr algn="l">
              <a:lnSpc>
                <a:spcPts val="2628"/>
              </a:lnSpc>
            </a:pPr>
            <a:endParaRPr lang="en-US" sz="2479" spc="24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628"/>
              </a:lnSpc>
            </a:pPr>
            <a:endParaRPr lang="en-US" sz="2479" spc="24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628"/>
              </a:lnSpc>
            </a:pPr>
            <a:r>
              <a:rPr lang="en-US" sz="2479" b="1" spc="24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Inteligentni</a:t>
            </a:r>
            <a:r>
              <a:rPr lang="en-US" sz="2479" b="1" spc="24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79" b="1" spc="24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podatkovni</a:t>
            </a:r>
            <a:r>
              <a:rPr lang="en-US" sz="2479" b="1" spc="24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79" b="1" spc="24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agenti</a:t>
            </a:r>
            <a:endParaRPr lang="en-US" sz="2479" b="1" spc="24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535347" lvl="1" indent="-267673" algn="l">
              <a:lnSpc>
                <a:spcPts val="2628"/>
              </a:lnSpc>
              <a:buFont typeface="Arial"/>
              <a:buChar char="•"/>
            </a:pP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Chatbot-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za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interakcijo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z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geoprostorskimi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bazami</a:t>
            </a:r>
            <a:endParaRPr lang="en-US" sz="2479" spc="24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35347" lvl="1" indent="-267673" algn="l">
              <a:lnSpc>
                <a:spcPts val="2628"/>
              </a:lnSpc>
              <a:buFont typeface="Arial"/>
              <a:buChar char="•"/>
            </a:pP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Vektorsko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iskanje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podobnosti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za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prostorske</a:t>
            </a:r>
            <a:r>
              <a:rPr lang="en-US" sz="2479" spc="24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79" spc="24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podatke</a:t>
            </a:r>
            <a:endParaRPr lang="en-US" sz="2479" spc="24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04410" y="1729551"/>
            <a:ext cx="7933518" cy="52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7"/>
              </a:lnSpc>
            </a:pPr>
            <a:r>
              <a:rPr lang="en-US" sz="3865" spc="3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Razvojni projekti:</a:t>
            </a:r>
          </a:p>
        </p:txBody>
      </p:sp>
      <p:sp>
        <p:nvSpPr>
          <p:cNvPr id="8" name="Freeform 8"/>
          <p:cNvSpPr/>
          <p:nvPr/>
        </p:nvSpPr>
        <p:spPr>
          <a:xfrm rot="-10800000" flipV="1">
            <a:off x="11465833" y="-2945886"/>
            <a:ext cx="7307979" cy="6607214"/>
          </a:xfrm>
          <a:custGeom>
            <a:avLst/>
            <a:gdLst/>
            <a:ahLst/>
            <a:cxnLst/>
            <a:rect l="l" t="t" r="r" b="b"/>
            <a:pathLst>
              <a:path w="7307979" h="6607214">
                <a:moveTo>
                  <a:pt x="0" y="6607215"/>
                </a:moveTo>
                <a:lnTo>
                  <a:pt x="7307979" y="6607215"/>
                </a:lnTo>
                <a:lnTo>
                  <a:pt x="7307979" y="0"/>
                </a:lnTo>
                <a:lnTo>
                  <a:pt x="0" y="0"/>
                </a:lnTo>
                <a:lnTo>
                  <a:pt x="0" y="660721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70883" y="-724643"/>
            <a:ext cx="6670397" cy="11337547"/>
            <a:chOff x="0" y="0"/>
            <a:chExt cx="2804305" cy="4766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4305" cy="4766424"/>
            </a:xfrm>
            <a:custGeom>
              <a:avLst/>
              <a:gdLst/>
              <a:ahLst/>
              <a:cxnLst/>
              <a:rect l="l" t="t" r="r" b="b"/>
              <a:pathLst>
                <a:path w="2804305" h="4766424">
                  <a:moveTo>
                    <a:pt x="59193" y="0"/>
                  </a:moveTo>
                  <a:lnTo>
                    <a:pt x="2745112" y="0"/>
                  </a:lnTo>
                  <a:cubicBezTo>
                    <a:pt x="2760811" y="0"/>
                    <a:pt x="2775867" y="6236"/>
                    <a:pt x="2786968" y="17337"/>
                  </a:cubicBezTo>
                  <a:cubicBezTo>
                    <a:pt x="2798069" y="28438"/>
                    <a:pt x="2804305" y="43494"/>
                    <a:pt x="2804305" y="59193"/>
                  </a:cubicBezTo>
                  <a:lnTo>
                    <a:pt x="2804305" y="4707231"/>
                  </a:lnTo>
                  <a:cubicBezTo>
                    <a:pt x="2804305" y="4739922"/>
                    <a:pt x="2777804" y="4766424"/>
                    <a:pt x="2745112" y="4766424"/>
                  </a:cubicBezTo>
                  <a:lnTo>
                    <a:pt x="59193" y="4766424"/>
                  </a:lnTo>
                  <a:cubicBezTo>
                    <a:pt x="26501" y="4766424"/>
                    <a:pt x="0" y="4739922"/>
                    <a:pt x="0" y="4707231"/>
                  </a:cubicBezTo>
                  <a:lnTo>
                    <a:pt x="0" y="59193"/>
                  </a:lnTo>
                  <a:cubicBezTo>
                    <a:pt x="0" y="26501"/>
                    <a:pt x="26501" y="0"/>
                    <a:pt x="5919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04305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0405" y="8925390"/>
            <a:ext cx="2420641" cy="1361610"/>
          </a:xfrm>
          <a:custGeom>
            <a:avLst/>
            <a:gdLst/>
            <a:ahLst/>
            <a:cxnLst/>
            <a:rect l="l" t="t" r="r" b="b"/>
            <a:pathLst>
              <a:path w="2420641" h="1361610">
                <a:moveTo>
                  <a:pt x="0" y="0"/>
                </a:moveTo>
                <a:lnTo>
                  <a:pt x="2420641" y="0"/>
                </a:lnTo>
                <a:lnTo>
                  <a:pt x="2420641" y="1361610"/>
                </a:lnTo>
                <a:lnTo>
                  <a:pt x="0" y="1361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90" r="-1069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3364609" y="2686112"/>
            <a:ext cx="10765494" cy="216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2279" spc="22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Največji</a:t>
            </a:r>
            <a:r>
              <a:rPr lang="en-US" sz="2279" spc="22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79" spc="22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ponudnik</a:t>
            </a:r>
            <a:r>
              <a:rPr lang="en-US" sz="2279" spc="22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79" spc="22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geoprostorskih</a:t>
            </a:r>
            <a:r>
              <a:rPr lang="en-US" sz="2279" spc="22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79" spc="22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rešitev</a:t>
            </a:r>
            <a:r>
              <a:rPr lang="en-US" sz="2279" spc="22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v </a:t>
            </a:r>
            <a:r>
              <a:rPr lang="en-US" sz="2279" spc="22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Sloveniji</a:t>
            </a:r>
            <a:endParaRPr lang="en-US" sz="2279" spc="22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416"/>
              </a:lnSpc>
            </a:pPr>
            <a:endParaRPr lang="en-US" sz="2279" spc="22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92168" lvl="1" indent="-246084" algn="l">
              <a:lnSpc>
                <a:spcPts val="2416"/>
              </a:lnSpc>
              <a:buFont typeface="Arial"/>
              <a:buChar char="•"/>
            </a:pPr>
            <a:r>
              <a:rPr lang="en-US" sz="2279" b="1" spc="22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Zajemi</a:t>
            </a:r>
            <a:r>
              <a:rPr lang="en-US" sz="2279" b="1" spc="22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79" b="1" spc="22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laserskij</a:t>
            </a:r>
            <a:r>
              <a:rPr lang="en-US" sz="2279" b="1" spc="22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in aero </a:t>
            </a:r>
            <a:r>
              <a:rPr lang="en-US" sz="2279" b="1" spc="22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posnetkov</a:t>
            </a:r>
            <a:r>
              <a:rPr lang="en-US" sz="2279" b="1" spc="22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l">
              <a:lnSpc>
                <a:spcPts val="2416"/>
              </a:lnSpc>
            </a:pPr>
            <a:endParaRPr lang="en-US" sz="2279" b="1" spc="22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492168" lvl="1" indent="-246084" algn="l">
              <a:lnSpc>
                <a:spcPts val="2416"/>
              </a:lnSpc>
              <a:buFont typeface="Arial"/>
              <a:buChar char="•"/>
            </a:pPr>
            <a:r>
              <a:rPr lang="en-US" sz="2279" b="1" spc="22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Obdelava</a:t>
            </a:r>
            <a:r>
              <a:rPr lang="en-US" sz="2279" b="1" spc="22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79" b="1" spc="22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podatkov</a:t>
            </a:r>
            <a:endParaRPr lang="en-US" sz="2279" b="1" spc="22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2416"/>
              </a:lnSpc>
            </a:pPr>
            <a:endParaRPr lang="en-US" sz="2279" b="1" spc="22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492168" lvl="1" indent="-246084" algn="l">
              <a:lnSpc>
                <a:spcPts val="2416"/>
              </a:lnSpc>
              <a:buFont typeface="Arial"/>
              <a:buChar char="•"/>
            </a:pPr>
            <a:r>
              <a:rPr lang="en-US" sz="2279" b="1" spc="227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GIS in </a:t>
            </a:r>
            <a:r>
              <a:rPr lang="en-US" sz="2279" b="1" spc="227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analize</a:t>
            </a:r>
            <a:endParaRPr lang="en-US" sz="2279" b="1" spc="227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402915" y="5564156"/>
            <a:ext cx="5897991" cy="2012252"/>
          </a:xfrm>
          <a:custGeom>
            <a:avLst/>
            <a:gdLst/>
            <a:ahLst/>
            <a:cxnLst/>
            <a:rect l="l" t="t" r="r" b="b"/>
            <a:pathLst>
              <a:path w="5897991" h="2012252">
                <a:moveTo>
                  <a:pt x="0" y="0"/>
                </a:moveTo>
                <a:lnTo>
                  <a:pt x="5897991" y="0"/>
                </a:lnTo>
                <a:lnTo>
                  <a:pt x="5897991" y="2012251"/>
                </a:lnTo>
                <a:lnTo>
                  <a:pt x="0" y="2012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1905" b="-138759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10584718" y="5564156"/>
            <a:ext cx="5897991" cy="2346001"/>
          </a:xfrm>
          <a:custGeom>
            <a:avLst/>
            <a:gdLst/>
            <a:ahLst/>
            <a:cxnLst/>
            <a:rect l="l" t="t" r="r" b="b"/>
            <a:pathLst>
              <a:path w="5897991" h="2346001">
                <a:moveTo>
                  <a:pt x="0" y="0"/>
                </a:moveTo>
                <a:lnTo>
                  <a:pt x="5897991" y="0"/>
                </a:lnTo>
                <a:lnTo>
                  <a:pt x="5897991" y="2346001"/>
                </a:lnTo>
                <a:lnTo>
                  <a:pt x="0" y="2346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4644" r="-5179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>
            <a:off x="10584718" y="7739286"/>
            <a:ext cx="2806339" cy="2330781"/>
          </a:xfrm>
          <a:custGeom>
            <a:avLst/>
            <a:gdLst/>
            <a:ahLst/>
            <a:cxnLst/>
            <a:rect l="l" t="t" r="r" b="b"/>
            <a:pathLst>
              <a:path w="2806339" h="2330781">
                <a:moveTo>
                  <a:pt x="0" y="0"/>
                </a:moveTo>
                <a:lnTo>
                  <a:pt x="2806339" y="0"/>
                </a:lnTo>
                <a:lnTo>
                  <a:pt x="2806339" y="2330781"/>
                </a:lnTo>
                <a:lnTo>
                  <a:pt x="0" y="2330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6952" b="-104644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>
            <a:off x="7487536" y="7739286"/>
            <a:ext cx="2813369" cy="2391313"/>
          </a:xfrm>
          <a:custGeom>
            <a:avLst/>
            <a:gdLst/>
            <a:ahLst/>
            <a:cxnLst/>
            <a:rect l="l" t="t" r="r" b="b"/>
            <a:pathLst>
              <a:path w="2813369" h="2391313">
                <a:moveTo>
                  <a:pt x="0" y="0"/>
                </a:moveTo>
                <a:lnTo>
                  <a:pt x="2813370" y="0"/>
                </a:lnTo>
                <a:lnTo>
                  <a:pt x="2813370" y="2391313"/>
                </a:lnTo>
                <a:lnTo>
                  <a:pt x="0" y="2391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371" t="-104644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>
            <a:off x="160405" y="1174525"/>
            <a:ext cx="2605462" cy="1272190"/>
          </a:xfrm>
          <a:custGeom>
            <a:avLst/>
            <a:gdLst/>
            <a:ahLst/>
            <a:cxnLst/>
            <a:rect l="l" t="t" r="r" b="b"/>
            <a:pathLst>
              <a:path w="2605462" h="1272190">
                <a:moveTo>
                  <a:pt x="0" y="0"/>
                </a:moveTo>
                <a:lnTo>
                  <a:pt x="2605462" y="0"/>
                </a:lnTo>
                <a:lnTo>
                  <a:pt x="2605462" y="1272190"/>
                </a:lnTo>
                <a:lnTo>
                  <a:pt x="0" y="1272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2"/>
          <p:cNvSpPr/>
          <p:nvPr/>
        </p:nvSpPr>
        <p:spPr>
          <a:xfrm>
            <a:off x="169580" y="3740620"/>
            <a:ext cx="2411465" cy="1367406"/>
          </a:xfrm>
          <a:custGeom>
            <a:avLst/>
            <a:gdLst/>
            <a:ahLst/>
            <a:cxnLst/>
            <a:rect l="l" t="t" r="r" b="b"/>
            <a:pathLst>
              <a:path w="2411465" h="1367406">
                <a:moveTo>
                  <a:pt x="0" y="0"/>
                </a:moveTo>
                <a:lnTo>
                  <a:pt x="2411466" y="0"/>
                </a:lnTo>
                <a:lnTo>
                  <a:pt x="2411466" y="1367406"/>
                </a:lnTo>
                <a:lnTo>
                  <a:pt x="0" y="1367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Freeform 13"/>
          <p:cNvSpPr/>
          <p:nvPr/>
        </p:nvSpPr>
        <p:spPr>
          <a:xfrm>
            <a:off x="441493" y="6401930"/>
            <a:ext cx="2043286" cy="1656140"/>
          </a:xfrm>
          <a:custGeom>
            <a:avLst/>
            <a:gdLst/>
            <a:ahLst/>
            <a:cxnLst/>
            <a:rect l="l" t="t" r="r" b="b"/>
            <a:pathLst>
              <a:path w="2043286" h="1656140">
                <a:moveTo>
                  <a:pt x="0" y="0"/>
                </a:moveTo>
                <a:lnTo>
                  <a:pt x="2043286" y="0"/>
                </a:lnTo>
                <a:lnTo>
                  <a:pt x="2043286" y="1656140"/>
                </a:lnTo>
                <a:lnTo>
                  <a:pt x="0" y="16561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730" b="-15396"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14" name="TextBox 14"/>
          <p:cNvSpPr txBox="1"/>
          <p:nvPr/>
        </p:nvSpPr>
        <p:spPr>
          <a:xfrm>
            <a:off x="3364609" y="1085850"/>
            <a:ext cx="4814491" cy="52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7"/>
              </a:lnSpc>
            </a:pPr>
            <a:r>
              <a:rPr lang="en-US" sz="3865" spc="3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podjetju:</a:t>
            </a:r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11465833" y="-2945886"/>
            <a:ext cx="7307979" cy="6607214"/>
          </a:xfrm>
          <a:custGeom>
            <a:avLst/>
            <a:gdLst/>
            <a:ahLst/>
            <a:cxnLst/>
            <a:rect l="l" t="t" r="r" b="b"/>
            <a:pathLst>
              <a:path w="7307979" h="6607214">
                <a:moveTo>
                  <a:pt x="0" y="6607215"/>
                </a:moveTo>
                <a:lnTo>
                  <a:pt x="7307979" y="6607215"/>
                </a:lnTo>
                <a:lnTo>
                  <a:pt x="7307979" y="0"/>
                </a:lnTo>
                <a:lnTo>
                  <a:pt x="0" y="0"/>
                </a:lnTo>
                <a:lnTo>
                  <a:pt x="0" y="6607215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190718" y="-202698"/>
            <a:ext cx="14443365" cy="10920453"/>
          </a:xfrm>
          <a:custGeom>
            <a:avLst/>
            <a:gdLst/>
            <a:ahLst/>
            <a:cxnLst/>
            <a:rect l="l" t="t" r="r" b="b"/>
            <a:pathLst>
              <a:path w="14443365" h="10920453">
                <a:moveTo>
                  <a:pt x="14443365" y="0"/>
                </a:moveTo>
                <a:lnTo>
                  <a:pt x="0" y="0"/>
                </a:lnTo>
                <a:lnTo>
                  <a:pt x="0" y="10920453"/>
                </a:lnTo>
                <a:lnTo>
                  <a:pt x="14443365" y="10920453"/>
                </a:lnTo>
                <a:lnTo>
                  <a:pt x="14443365" y="0"/>
                </a:lnTo>
                <a:close/>
              </a:path>
            </a:pathLst>
          </a:custGeom>
          <a:blipFill>
            <a:blip r:embed="rId2"/>
            <a:stretch>
              <a:fillRect t="-41564" b="-41564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3906067" y="-619792"/>
            <a:ext cx="14600892" cy="11097291"/>
            <a:chOff x="0" y="0"/>
            <a:chExt cx="6115233" cy="4766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5233" cy="4766424"/>
            </a:xfrm>
            <a:custGeom>
              <a:avLst/>
              <a:gdLst/>
              <a:ahLst/>
              <a:cxnLst/>
              <a:rect l="l" t="t" r="r" b="b"/>
              <a:pathLst>
                <a:path w="6115233" h="4766424">
                  <a:moveTo>
                    <a:pt x="27144" y="0"/>
                  </a:moveTo>
                  <a:lnTo>
                    <a:pt x="6088088" y="0"/>
                  </a:lnTo>
                  <a:cubicBezTo>
                    <a:pt x="6095287" y="0"/>
                    <a:pt x="6102191" y="2860"/>
                    <a:pt x="6107282" y="7950"/>
                  </a:cubicBezTo>
                  <a:cubicBezTo>
                    <a:pt x="6112373" y="13041"/>
                    <a:pt x="6115233" y="19945"/>
                    <a:pt x="6115233" y="27144"/>
                  </a:cubicBezTo>
                  <a:lnTo>
                    <a:pt x="6115233" y="4739279"/>
                  </a:lnTo>
                  <a:cubicBezTo>
                    <a:pt x="6115233" y="4754271"/>
                    <a:pt x="6103080" y="4766424"/>
                    <a:pt x="6088088" y="4766424"/>
                  </a:cubicBezTo>
                  <a:lnTo>
                    <a:pt x="27144" y="4766424"/>
                  </a:lnTo>
                  <a:cubicBezTo>
                    <a:pt x="19945" y="4766424"/>
                    <a:pt x="13041" y="4763564"/>
                    <a:pt x="7950" y="4758474"/>
                  </a:cubicBezTo>
                  <a:cubicBezTo>
                    <a:pt x="2860" y="4753383"/>
                    <a:pt x="0" y="4746478"/>
                    <a:pt x="0" y="4739279"/>
                  </a:cubicBezTo>
                  <a:lnTo>
                    <a:pt x="0" y="27144"/>
                  </a:lnTo>
                  <a:cubicBezTo>
                    <a:pt x="0" y="19945"/>
                    <a:pt x="2860" y="13041"/>
                    <a:pt x="7950" y="7950"/>
                  </a:cubicBezTo>
                  <a:cubicBezTo>
                    <a:pt x="13041" y="2860"/>
                    <a:pt x="19945" y="0"/>
                    <a:pt x="271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115233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12601" y="958643"/>
            <a:ext cx="4242174" cy="1169409"/>
          </a:xfrm>
          <a:custGeom>
            <a:avLst/>
            <a:gdLst/>
            <a:ahLst/>
            <a:cxnLst/>
            <a:rect l="l" t="t" r="r" b="b"/>
            <a:pathLst>
              <a:path w="4242174" h="1169409">
                <a:moveTo>
                  <a:pt x="0" y="0"/>
                </a:moveTo>
                <a:lnTo>
                  <a:pt x="4242173" y="0"/>
                </a:lnTo>
                <a:lnTo>
                  <a:pt x="4242173" y="1169409"/>
                </a:lnTo>
                <a:lnTo>
                  <a:pt x="0" y="1169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8" b="-29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 rot="-5400000" flipH="1">
            <a:off x="-331748" y="7029747"/>
            <a:ext cx="2720897" cy="5228794"/>
          </a:xfrm>
          <a:custGeom>
            <a:avLst/>
            <a:gdLst/>
            <a:ahLst/>
            <a:cxnLst/>
            <a:rect l="l" t="t" r="r" b="b"/>
            <a:pathLst>
              <a:path w="2720897" h="5228794">
                <a:moveTo>
                  <a:pt x="2720896" y="0"/>
                </a:moveTo>
                <a:lnTo>
                  <a:pt x="0" y="0"/>
                </a:lnTo>
                <a:lnTo>
                  <a:pt x="0" y="5228795"/>
                </a:lnTo>
                <a:lnTo>
                  <a:pt x="2720896" y="5228795"/>
                </a:lnTo>
                <a:lnTo>
                  <a:pt x="27208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13237670" y="3048677"/>
            <a:ext cx="4440753" cy="5789415"/>
          </a:xfrm>
          <a:custGeom>
            <a:avLst/>
            <a:gdLst/>
            <a:ahLst/>
            <a:cxnLst/>
            <a:rect l="l" t="t" r="r" b="b"/>
            <a:pathLst>
              <a:path w="4440753" h="5789415">
                <a:moveTo>
                  <a:pt x="0" y="0"/>
                </a:moveTo>
                <a:lnTo>
                  <a:pt x="4440754" y="0"/>
                </a:lnTo>
                <a:lnTo>
                  <a:pt x="4440754" y="5789415"/>
                </a:lnTo>
                <a:lnTo>
                  <a:pt x="0" y="5789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099" r="-60077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TextBox 9"/>
          <p:cNvSpPr txBox="1"/>
          <p:nvPr/>
        </p:nvSpPr>
        <p:spPr>
          <a:xfrm>
            <a:off x="4522590" y="7544958"/>
            <a:ext cx="3406205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Uporaba: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22590" y="3086777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Namen: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41851" y="4983322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Rezultat: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06090" y="3507582"/>
            <a:ext cx="8685448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laserski in vektorski podatki ter ortofoti daljnovodnih odsekov in objektov,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zagotavljanje ažurnih kartografskih podlag visoke natančnosti.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22590" y="5402467"/>
            <a:ext cx="6251716" cy="204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DOF: 5cm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resolucija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položajna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natančnost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≤10cm,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20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slojev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vektorskih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podatkov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fotografije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stojnih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mest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in video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posnetki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daljnovodov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klasificiran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oblak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točk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-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gostota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najmanj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30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točk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/m²,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položajna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in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višinska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natančnost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≤10cm</a:t>
            </a:r>
          </a:p>
          <a:p>
            <a:pPr algn="just">
              <a:lnSpc>
                <a:spcPts val="2659"/>
              </a:lnSpc>
            </a:pPr>
            <a:endParaRPr lang="en-US" sz="1899" dirty="0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51879" y="7964103"/>
            <a:ext cx="6972884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aktualno stanje daljnovoda,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boljša preglednost za upravljavce daljnovodnega omrežja.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29694" y="901493"/>
            <a:ext cx="2898255" cy="98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Projekt:</a:t>
            </a:r>
          </a:p>
          <a:p>
            <a:pPr algn="l">
              <a:lnSpc>
                <a:spcPts val="2590"/>
              </a:lnSpc>
            </a:pPr>
            <a:r>
              <a:rPr lang="en-US" sz="1850" i="1">
                <a:solidFill>
                  <a:srgbClr val="FFFFFF"/>
                </a:solidFill>
                <a:latin typeface="Arimo Italics"/>
                <a:ea typeface="Arimo Italics"/>
                <a:cs typeface="Arimo Italics"/>
                <a:sym typeface="Arimo Italics"/>
              </a:rPr>
              <a:t>Zajem in obdelava podatkov daljnovodov  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37670" y="8815611"/>
            <a:ext cx="4127600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Stojno mesto daljnovoda.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190718" y="-202698"/>
            <a:ext cx="14443365" cy="10920453"/>
          </a:xfrm>
          <a:custGeom>
            <a:avLst/>
            <a:gdLst/>
            <a:ahLst/>
            <a:cxnLst/>
            <a:rect l="l" t="t" r="r" b="b"/>
            <a:pathLst>
              <a:path w="14443365" h="10920453">
                <a:moveTo>
                  <a:pt x="14443365" y="0"/>
                </a:moveTo>
                <a:lnTo>
                  <a:pt x="0" y="0"/>
                </a:lnTo>
                <a:lnTo>
                  <a:pt x="0" y="10920453"/>
                </a:lnTo>
                <a:lnTo>
                  <a:pt x="14443365" y="10920453"/>
                </a:lnTo>
                <a:lnTo>
                  <a:pt x="14443365" y="0"/>
                </a:lnTo>
                <a:close/>
              </a:path>
            </a:pathLst>
          </a:custGeom>
          <a:blipFill>
            <a:blip r:embed="rId2"/>
            <a:stretch>
              <a:fillRect t="-41564" b="-41564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3961097" y="-619792"/>
            <a:ext cx="14545861" cy="11337547"/>
            <a:chOff x="0" y="0"/>
            <a:chExt cx="6115233" cy="4766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5233" cy="4766424"/>
            </a:xfrm>
            <a:custGeom>
              <a:avLst/>
              <a:gdLst/>
              <a:ahLst/>
              <a:cxnLst/>
              <a:rect l="l" t="t" r="r" b="b"/>
              <a:pathLst>
                <a:path w="6115233" h="4766424">
                  <a:moveTo>
                    <a:pt x="27144" y="0"/>
                  </a:moveTo>
                  <a:lnTo>
                    <a:pt x="6088088" y="0"/>
                  </a:lnTo>
                  <a:cubicBezTo>
                    <a:pt x="6095287" y="0"/>
                    <a:pt x="6102191" y="2860"/>
                    <a:pt x="6107282" y="7950"/>
                  </a:cubicBezTo>
                  <a:cubicBezTo>
                    <a:pt x="6112373" y="13041"/>
                    <a:pt x="6115233" y="19945"/>
                    <a:pt x="6115233" y="27144"/>
                  </a:cubicBezTo>
                  <a:lnTo>
                    <a:pt x="6115233" y="4739279"/>
                  </a:lnTo>
                  <a:cubicBezTo>
                    <a:pt x="6115233" y="4754271"/>
                    <a:pt x="6103080" y="4766424"/>
                    <a:pt x="6088088" y="4766424"/>
                  </a:cubicBezTo>
                  <a:lnTo>
                    <a:pt x="27144" y="4766424"/>
                  </a:lnTo>
                  <a:cubicBezTo>
                    <a:pt x="19945" y="4766424"/>
                    <a:pt x="13041" y="4763564"/>
                    <a:pt x="7950" y="4758474"/>
                  </a:cubicBezTo>
                  <a:cubicBezTo>
                    <a:pt x="2860" y="4753383"/>
                    <a:pt x="0" y="4746478"/>
                    <a:pt x="0" y="4739279"/>
                  </a:cubicBezTo>
                  <a:lnTo>
                    <a:pt x="0" y="27144"/>
                  </a:lnTo>
                  <a:cubicBezTo>
                    <a:pt x="0" y="19945"/>
                    <a:pt x="2860" y="13041"/>
                    <a:pt x="7950" y="7950"/>
                  </a:cubicBezTo>
                  <a:cubicBezTo>
                    <a:pt x="13041" y="2860"/>
                    <a:pt x="19945" y="0"/>
                    <a:pt x="271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115233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293607" y="2894666"/>
            <a:ext cx="8774084" cy="5471332"/>
          </a:xfrm>
          <a:custGeom>
            <a:avLst/>
            <a:gdLst/>
            <a:ahLst/>
            <a:cxnLst/>
            <a:rect l="l" t="t" r="r" b="b"/>
            <a:pathLst>
              <a:path w="8774084" h="5471332">
                <a:moveTo>
                  <a:pt x="0" y="0"/>
                </a:moveTo>
                <a:lnTo>
                  <a:pt x="8774084" y="0"/>
                </a:lnTo>
                <a:lnTo>
                  <a:pt x="8774084" y="5471331"/>
                </a:lnTo>
                <a:lnTo>
                  <a:pt x="0" y="54713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81" t="-7452" b="-1139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>
            <a:off x="4512601" y="958643"/>
            <a:ext cx="4242174" cy="1169409"/>
          </a:xfrm>
          <a:custGeom>
            <a:avLst/>
            <a:gdLst/>
            <a:ahLst/>
            <a:cxnLst/>
            <a:rect l="l" t="t" r="r" b="b"/>
            <a:pathLst>
              <a:path w="4242174" h="1169409">
                <a:moveTo>
                  <a:pt x="0" y="0"/>
                </a:moveTo>
                <a:lnTo>
                  <a:pt x="4242173" y="0"/>
                </a:lnTo>
                <a:lnTo>
                  <a:pt x="4242173" y="1169409"/>
                </a:lnTo>
                <a:lnTo>
                  <a:pt x="0" y="1169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8" b="-29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 rot="-5400000" flipH="1">
            <a:off x="-331748" y="7029747"/>
            <a:ext cx="2720897" cy="5228794"/>
          </a:xfrm>
          <a:custGeom>
            <a:avLst/>
            <a:gdLst/>
            <a:ahLst/>
            <a:cxnLst/>
            <a:rect l="l" t="t" r="r" b="b"/>
            <a:pathLst>
              <a:path w="2720897" h="5228794">
                <a:moveTo>
                  <a:pt x="2720896" y="0"/>
                </a:moveTo>
                <a:lnTo>
                  <a:pt x="0" y="0"/>
                </a:lnTo>
                <a:lnTo>
                  <a:pt x="0" y="5228795"/>
                </a:lnTo>
                <a:lnTo>
                  <a:pt x="2720896" y="5228795"/>
                </a:lnTo>
                <a:lnTo>
                  <a:pt x="272089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TextBox 9"/>
          <p:cNvSpPr txBox="1"/>
          <p:nvPr/>
        </p:nvSpPr>
        <p:spPr>
          <a:xfrm>
            <a:off x="4522590" y="3147815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VEKTORIZACIJA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12601" y="3964724"/>
            <a:ext cx="4771017" cy="3999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194A8D"/>
                </a:solidFill>
                <a:latin typeface="Arimo Bold"/>
                <a:ea typeface="Arimo Bold"/>
                <a:cs typeface="Arimo Bold"/>
                <a:sym typeface="Arimo Bold"/>
              </a:rPr>
              <a:t>Točkovni sloj: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vrh, dno, noge stebra,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vpetje vodnika,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vpetje izolatorja,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dodatni elementi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(krogle in distančniki).</a:t>
            </a: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194A8D"/>
                </a:solidFill>
                <a:latin typeface="Arimo Bold"/>
                <a:ea typeface="Arimo Bold"/>
                <a:cs typeface="Arimo Bold"/>
                <a:sym typeface="Arimo Bold"/>
              </a:rPr>
              <a:t>Linijski sloj: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vodniki,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izolatorji.</a:t>
            </a: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194A8D"/>
                </a:solidFill>
                <a:latin typeface="Arimo Bold"/>
                <a:ea typeface="Arimo Bold"/>
                <a:cs typeface="Arimo Bold"/>
                <a:sym typeface="Arimo Bold"/>
              </a:rPr>
              <a:t>3D modeli stavb v okolici daljnovoda.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9694" y="901493"/>
            <a:ext cx="2898255" cy="98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Projekt:</a:t>
            </a:r>
          </a:p>
          <a:p>
            <a:pPr algn="l">
              <a:lnSpc>
                <a:spcPts val="2590"/>
              </a:lnSpc>
            </a:pPr>
            <a:r>
              <a:rPr lang="en-US" sz="1850" i="1">
                <a:solidFill>
                  <a:srgbClr val="FFFFFF"/>
                </a:solidFill>
                <a:latin typeface="Arimo Italics"/>
                <a:ea typeface="Arimo Italics"/>
                <a:cs typeface="Arimo Italics"/>
                <a:sym typeface="Arimo Italics"/>
              </a:rPr>
              <a:t>Zajem in obdelava podatkov daljnovodov  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32376" y="8308847"/>
            <a:ext cx="3696547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Primer vektoriziranega daljnovoda.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190718" y="-202698"/>
            <a:ext cx="14443365" cy="10920453"/>
          </a:xfrm>
          <a:custGeom>
            <a:avLst/>
            <a:gdLst/>
            <a:ahLst/>
            <a:cxnLst/>
            <a:rect l="l" t="t" r="r" b="b"/>
            <a:pathLst>
              <a:path w="14443365" h="10920453">
                <a:moveTo>
                  <a:pt x="14443365" y="0"/>
                </a:moveTo>
                <a:lnTo>
                  <a:pt x="0" y="0"/>
                </a:lnTo>
                <a:lnTo>
                  <a:pt x="0" y="10920453"/>
                </a:lnTo>
                <a:lnTo>
                  <a:pt x="14443365" y="10920453"/>
                </a:lnTo>
                <a:lnTo>
                  <a:pt x="14443365" y="0"/>
                </a:lnTo>
                <a:close/>
              </a:path>
            </a:pathLst>
          </a:custGeom>
          <a:blipFill>
            <a:blip r:embed="rId2"/>
            <a:stretch>
              <a:fillRect t="-41564" b="-41564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3961097" y="-619792"/>
            <a:ext cx="14545861" cy="11337547"/>
            <a:chOff x="0" y="0"/>
            <a:chExt cx="6115233" cy="4766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5233" cy="4766424"/>
            </a:xfrm>
            <a:custGeom>
              <a:avLst/>
              <a:gdLst/>
              <a:ahLst/>
              <a:cxnLst/>
              <a:rect l="l" t="t" r="r" b="b"/>
              <a:pathLst>
                <a:path w="6115233" h="4766424">
                  <a:moveTo>
                    <a:pt x="27144" y="0"/>
                  </a:moveTo>
                  <a:lnTo>
                    <a:pt x="6088088" y="0"/>
                  </a:lnTo>
                  <a:cubicBezTo>
                    <a:pt x="6095287" y="0"/>
                    <a:pt x="6102191" y="2860"/>
                    <a:pt x="6107282" y="7950"/>
                  </a:cubicBezTo>
                  <a:cubicBezTo>
                    <a:pt x="6112373" y="13041"/>
                    <a:pt x="6115233" y="19945"/>
                    <a:pt x="6115233" y="27144"/>
                  </a:cubicBezTo>
                  <a:lnTo>
                    <a:pt x="6115233" y="4739279"/>
                  </a:lnTo>
                  <a:cubicBezTo>
                    <a:pt x="6115233" y="4754271"/>
                    <a:pt x="6103080" y="4766424"/>
                    <a:pt x="6088088" y="4766424"/>
                  </a:cubicBezTo>
                  <a:lnTo>
                    <a:pt x="27144" y="4766424"/>
                  </a:lnTo>
                  <a:cubicBezTo>
                    <a:pt x="19945" y="4766424"/>
                    <a:pt x="13041" y="4763564"/>
                    <a:pt x="7950" y="4758474"/>
                  </a:cubicBezTo>
                  <a:cubicBezTo>
                    <a:pt x="2860" y="4753383"/>
                    <a:pt x="0" y="4746478"/>
                    <a:pt x="0" y="4739279"/>
                  </a:cubicBezTo>
                  <a:lnTo>
                    <a:pt x="0" y="27144"/>
                  </a:lnTo>
                  <a:cubicBezTo>
                    <a:pt x="0" y="19945"/>
                    <a:pt x="2860" y="13041"/>
                    <a:pt x="7950" y="7950"/>
                  </a:cubicBezTo>
                  <a:cubicBezTo>
                    <a:pt x="13041" y="2860"/>
                    <a:pt x="19945" y="0"/>
                    <a:pt x="271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115233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12601" y="958643"/>
            <a:ext cx="4242174" cy="1169409"/>
          </a:xfrm>
          <a:custGeom>
            <a:avLst/>
            <a:gdLst/>
            <a:ahLst/>
            <a:cxnLst/>
            <a:rect l="l" t="t" r="r" b="b"/>
            <a:pathLst>
              <a:path w="4242174" h="1169409">
                <a:moveTo>
                  <a:pt x="0" y="0"/>
                </a:moveTo>
                <a:lnTo>
                  <a:pt x="4242173" y="0"/>
                </a:lnTo>
                <a:lnTo>
                  <a:pt x="4242173" y="1169409"/>
                </a:lnTo>
                <a:lnTo>
                  <a:pt x="0" y="1169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8" b="-29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 rot="-5400000" flipH="1">
            <a:off x="-331748" y="7029747"/>
            <a:ext cx="2720897" cy="5228794"/>
          </a:xfrm>
          <a:custGeom>
            <a:avLst/>
            <a:gdLst/>
            <a:ahLst/>
            <a:cxnLst/>
            <a:rect l="l" t="t" r="r" b="b"/>
            <a:pathLst>
              <a:path w="2720897" h="5228794">
                <a:moveTo>
                  <a:pt x="2720896" y="0"/>
                </a:moveTo>
                <a:lnTo>
                  <a:pt x="0" y="0"/>
                </a:lnTo>
                <a:lnTo>
                  <a:pt x="0" y="5228795"/>
                </a:lnTo>
                <a:lnTo>
                  <a:pt x="2720896" y="5228795"/>
                </a:lnTo>
                <a:lnTo>
                  <a:pt x="27208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TextBox 8"/>
          <p:cNvSpPr txBox="1"/>
          <p:nvPr/>
        </p:nvSpPr>
        <p:spPr>
          <a:xfrm>
            <a:off x="329694" y="901493"/>
            <a:ext cx="2898255" cy="98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Projekt:</a:t>
            </a:r>
          </a:p>
          <a:p>
            <a:pPr algn="l">
              <a:lnSpc>
                <a:spcPts val="2590"/>
              </a:lnSpc>
            </a:pPr>
            <a:r>
              <a:rPr lang="en-US" sz="1850" i="1">
                <a:solidFill>
                  <a:srgbClr val="FFFFFF"/>
                </a:solidFill>
                <a:latin typeface="Arimo Italics"/>
                <a:ea typeface="Arimo Italics"/>
                <a:cs typeface="Arimo Italics"/>
                <a:sym typeface="Arimo Italics"/>
              </a:rPr>
              <a:t>Zajem in obdelava podatkov daljnovodov  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79463" y="7906471"/>
            <a:ext cx="4059010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Primer korona iskrenja (UV pregled).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771848" y="4834800"/>
            <a:ext cx="4376929" cy="3128820"/>
          </a:xfrm>
          <a:custGeom>
            <a:avLst/>
            <a:gdLst/>
            <a:ahLst/>
            <a:cxnLst/>
            <a:rect l="l" t="t" r="r" b="b"/>
            <a:pathLst>
              <a:path w="4376929" h="3128820">
                <a:moveTo>
                  <a:pt x="0" y="0"/>
                </a:moveTo>
                <a:lnTo>
                  <a:pt x="4376929" y="0"/>
                </a:lnTo>
                <a:lnTo>
                  <a:pt x="4376929" y="3128821"/>
                </a:lnTo>
                <a:lnTo>
                  <a:pt x="0" y="3128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>
            <a:off x="4379463" y="4834800"/>
            <a:ext cx="4059010" cy="3128820"/>
          </a:xfrm>
          <a:custGeom>
            <a:avLst/>
            <a:gdLst/>
            <a:ahLst/>
            <a:cxnLst/>
            <a:rect l="l" t="t" r="r" b="b"/>
            <a:pathLst>
              <a:path w="4059010" h="3128820">
                <a:moveTo>
                  <a:pt x="0" y="0"/>
                </a:moveTo>
                <a:lnTo>
                  <a:pt x="4059010" y="0"/>
                </a:lnTo>
                <a:lnTo>
                  <a:pt x="4059010" y="3128821"/>
                </a:lnTo>
                <a:lnTo>
                  <a:pt x="0" y="3128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2"/>
          <p:cNvSpPr/>
          <p:nvPr/>
        </p:nvSpPr>
        <p:spPr>
          <a:xfrm>
            <a:off x="13506396" y="4811027"/>
            <a:ext cx="4375446" cy="3152593"/>
          </a:xfrm>
          <a:custGeom>
            <a:avLst/>
            <a:gdLst/>
            <a:ahLst/>
            <a:cxnLst/>
            <a:rect l="l" t="t" r="r" b="b"/>
            <a:pathLst>
              <a:path w="4375446" h="3152593">
                <a:moveTo>
                  <a:pt x="0" y="0"/>
                </a:moveTo>
                <a:lnTo>
                  <a:pt x="4375445" y="0"/>
                </a:lnTo>
                <a:lnTo>
                  <a:pt x="4375445" y="3152594"/>
                </a:lnTo>
                <a:lnTo>
                  <a:pt x="0" y="31525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410" t="-10234" r="-12727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TextBox 13"/>
          <p:cNvSpPr txBox="1"/>
          <p:nvPr/>
        </p:nvSpPr>
        <p:spPr>
          <a:xfrm>
            <a:off x="8771848" y="7906471"/>
            <a:ext cx="3696547" cy="65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Primer pregrevanja komponent daljnovoda (IR pregled).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06396" y="7906471"/>
            <a:ext cx="3696547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Primer vizualnega pregleda.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79463" y="3996886"/>
            <a:ext cx="1149312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194A8D"/>
                </a:solidFill>
                <a:latin typeface="Arimo Bold"/>
                <a:ea typeface="Arimo Bold"/>
                <a:cs typeface="Arimo Bold"/>
                <a:sym typeface="Arimo Bold"/>
              </a:rPr>
              <a:t>Odkrivanje napak v delovanju opreme na daljnovodnem orežju s pomočjo različnih tehnologij.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190718" y="-202698"/>
            <a:ext cx="14443365" cy="10920453"/>
          </a:xfrm>
          <a:custGeom>
            <a:avLst/>
            <a:gdLst/>
            <a:ahLst/>
            <a:cxnLst/>
            <a:rect l="l" t="t" r="r" b="b"/>
            <a:pathLst>
              <a:path w="14443365" h="10920453">
                <a:moveTo>
                  <a:pt x="14443365" y="0"/>
                </a:moveTo>
                <a:lnTo>
                  <a:pt x="0" y="0"/>
                </a:lnTo>
                <a:lnTo>
                  <a:pt x="0" y="10920453"/>
                </a:lnTo>
                <a:lnTo>
                  <a:pt x="14443365" y="10920453"/>
                </a:lnTo>
                <a:lnTo>
                  <a:pt x="14443365" y="0"/>
                </a:lnTo>
                <a:close/>
              </a:path>
            </a:pathLst>
          </a:custGeom>
          <a:blipFill>
            <a:blip r:embed="rId2"/>
            <a:stretch>
              <a:fillRect t="-41564" b="-41564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3264943" y="-525274"/>
            <a:ext cx="13994357" cy="11337547"/>
            <a:chOff x="0" y="0"/>
            <a:chExt cx="5883374" cy="4766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83375" cy="4766424"/>
            </a:xfrm>
            <a:custGeom>
              <a:avLst/>
              <a:gdLst/>
              <a:ahLst/>
              <a:cxnLst/>
              <a:rect l="l" t="t" r="r" b="b"/>
              <a:pathLst>
                <a:path w="5883375" h="4766424">
                  <a:moveTo>
                    <a:pt x="28214" y="0"/>
                  </a:moveTo>
                  <a:lnTo>
                    <a:pt x="5855160" y="0"/>
                  </a:lnTo>
                  <a:cubicBezTo>
                    <a:pt x="5862643" y="0"/>
                    <a:pt x="5869820" y="2973"/>
                    <a:pt x="5875111" y="8264"/>
                  </a:cubicBezTo>
                  <a:cubicBezTo>
                    <a:pt x="5880402" y="13555"/>
                    <a:pt x="5883375" y="20731"/>
                    <a:pt x="5883375" y="28214"/>
                  </a:cubicBezTo>
                  <a:lnTo>
                    <a:pt x="5883375" y="4738210"/>
                  </a:lnTo>
                  <a:cubicBezTo>
                    <a:pt x="5883375" y="4753792"/>
                    <a:pt x="5870743" y="4766424"/>
                    <a:pt x="5855160" y="4766424"/>
                  </a:cubicBezTo>
                  <a:lnTo>
                    <a:pt x="28214" y="4766424"/>
                  </a:lnTo>
                  <a:cubicBezTo>
                    <a:pt x="20731" y="4766424"/>
                    <a:pt x="13555" y="4763451"/>
                    <a:pt x="8264" y="4758160"/>
                  </a:cubicBezTo>
                  <a:cubicBezTo>
                    <a:pt x="2973" y="4752869"/>
                    <a:pt x="0" y="4745692"/>
                    <a:pt x="0" y="4738210"/>
                  </a:cubicBezTo>
                  <a:lnTo>
                    <a:pt x="0" y="28214"/>
                  </a:lnTo>
                  <a:cubicBezTo>
                    <a:pt x="0" y="20731"/>
                    <a:pt x="2973" y="13555"/>
                    <a:pt x="8264" y="8264"/>
                  </a:cubicBezTo>
                  <a:cubicBezTo>
                    <a:pt x="13555" y="2973"/>
                    <a:pt x="20731" y="0"/>
                    <a:pt x="282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883374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909314" y="717270"/>
            <a:ext cx="3907720" cy="1644708"/>
          </a:xfrm>
          <a:custGeom>
            <a:avLst/>
            <a:gdLst/>
            <a:ahLst/>
            <a:cxnLst/>
            <a:rect l="l" t="t" r="r" b="b"/>
            <a:pathLst>
              <a:path w="3907720" h="1644708">
                <a:moveTo>
                  <a:pt x="0" y="0"/>
                </a:moveTo>
                <a:lnTo>
                  <a:pt x="3907720" y="0"/>
                </a:lnTo>
                <a:lnTo>
                  <a:pt x="3907720" y="1644708"/>
                </a:lnTo>
                <a:lnTo>
                  <a:pt x="0" y="164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87" t="-12466" b="-12848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 rot="-5400000" flipH="1">
            <a:off x="-331748" y="7029747"/>
            <a:ext cx="2720897" cy="5228794"/>
          </a:xfrm>
          <a:custGeom>
            <a:avLst/>
            <a:gdLst/>
            <a:ahLst/>
            <a:cxnLst/>
            <a:rect l="l" t="t" r="r" b="b"/>
            <a:pathLst>
              <a:path w="2720897" h="5228794">
                <a:moveTo>
                  <a:pt x="2720896" y="0"/>
                </a:moveTo>
                <a:lnTo>
                  <a:pt x="0" y="0"/>
                </a:lnTo>
                <a:lnTo>
                  <a:pt x="0" y="5228795"/>
                </a:lnTo>
                <a:lnTo>
                  <a:pt x="2720896" y="5228795"/>
                </a:lnTo>
                <a:lnTo>
                  <a:pt x="27208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10601775" y="5593284"/>
            <a:ext cx="6040070" cy="3725813"/>
          </a:xfrm>
          <a:custGeom>
            <a:avLst/>
            <a:gdLst/>
            <a:ahLst/>
            <a:cxnLst/>
            <a:rect l="l" t="t" r="r" b="b"/>
            <a:pathLst>
              <a:path w="6040070" h="3725813">
                <a:moveTo>
                  <a:pt x="0" y="0"/>
                </a:moveTo>
                <a:lnTo>
                  <a:pt x="6040070" y="0"/>
                </a:lnTo>
                <a:lnTo>
                  <a:pt x="6040070" y="3725813"/>
                </a:lnTo>
                <a:lnTo>
                  <a:pt x="0" y="3725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753" t="-5731" r="-58484" b="-55221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>
            <a:off x="10601775" y="1152685"/>
            <a:ext cx="6040070" cy="3713902"/>
          </a:xfrm>
          <a:custGeom>
            <a:avLst/>
            <a:gdLst/>
            <a:ahLst/>
            <a:cxnLst/>
            <a:rect l="l" t="t" r="r" b="b"/>
            <a:pathLst>
              <a:path w="6040070" h="3713902">
                <a:moveTo>
                  <a:pt x="0" y="0"/>
                </a:moveTo>
                <a:lnTo>
                  <a:pt x="6040070" y="0"/>
                </a:lnTo>
                <a:lnTo>
                  <a:pt x="6040070" y="3713901"/>
                </a:lnTo>
                <a:lnTo>
                  <a:pt x="0" y="37139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730" t="-4649" r="-9926" b="-4437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TextBox 10"/>
          <p:cNvSpPr txBox="1"/>
          <p:nvPr/>
        </p:nvSpPr>
        <p:spPr>
          <a:xfrm>
            <a:off x="3890054" y="7692691"/>
            <a:ext cx="3406205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Uporaba: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90054" y="3284828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09314" y="5464431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Rezultat: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73553" y="3705634"/>
            <a:ext cx="5586523" cy="166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pridobiti pregled nad stanjem neposredne okolice plinovodnega omrežja,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izboljšanje evidenc in učinkovitejše upravljanje,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zagotavljanje varnega obratovanja omrežja.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90054" y="5883576"/>
            <a:ext cx="6372068" cy="166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letno pregledanih okoli 1.500 km omrežja,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izdelan ortofoto omrežja z resolucijo 5cm,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izdelan digitalni model reliefa (DMR 25cm),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detekcija sprememb v varnostnem pasu.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019342" y="8111836"/>
            <a:ext cx="6144590" cy="133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pregled stanja,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načrtovanje vzdrževalnih del,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sledenje sprememb,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analiza varnosti.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01775" y="4809436"/>
            <a:ext cx="6261421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Kvalitetne podlage (DOF, LiDAR) za ugotavljanje spremeb.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01775" y="9229725"/>
            <a:ext cx="6121620" cy="65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024984"/>
                </a:solidFill>
                <a:latin typeface="Arimo"/>
                <a:ea typeface="Arimo"/>
                <a:cs typeface="Arimo"/>
                <a:sym typeface="Arimo"/>
              </a:rPr>
              <a:t>Primer sprememb stanja okolice v varovalnem območju plinovoda.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9694" y="901493"/>
            <a:ext cx="2898255" cy="98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Projekt:</a:t>
            </a:r>
          </a:p>
          <a:p>
            <a:pPr algn="l">
              <a:lnSpc>
                <a:spcPts val="2590"/>
              </a:lnSpc>
            </a:pPr>
            <a:r>
              <a:rPr lang="en-US" sz="1850" i="1">
                <a:solidFill>
                  <a:srgbClr val="FFFFFF"/>
                </a:solidFill>
                <a:latin typeface="Arimo Italics"/>
                <a:ea typeface="Arimo Italics"/>
                <a:cs typeface="Arimo Italics"/>
                <a:sym typeface="Arimo Italics"/>
              </a:rPr>
              <a:t>Pregledi plinovodnega omrežja​​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190718" y="-202698"/>
            <a:ext cx="14443365" cy="10920453"/>
          </a:xfrm>
          <a:custGeom>
            <a:avLst/>
            <a:gdLst/>
            <a:ahLst/>
            <a:cxnLst/>
            <a:rect l="l" t="t" r="r" b="b"/>
            <a:pathLst>
              <a:path w="14443365" h="10920453">
                <a:moveTo>
                  <a:pt x="14443365" y="0"/>
                </a:moveTo>
                <a:lnTo>
                  <a:pt x="0" y="0"/>
                </a:lnTo>
                <a:lnTo>
                  <a:pt x="0" y="10920453"/>
                </a:lnTo>
                <a:lnTo>
                  <a:pt x="14443365" y="10920453"/>
                </a:lnTo>
                <a:lnTo>
                  <a:pt x="14443365" y="0"/>
                </a:lnTo>
                <a:close/>
              </a:path>
            </a:pathLst>
          </a:custGeom>
          <a:blipFill>
            <a:blip r:embed="rId2"/>
            <a:stretch>
              <a:fillRect t="-41564" b="-41564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351743" y="-449345"/>
            <a:ext cx="9419819" cy="11337547"/>
            <a:chOff x="0" y="0"/>
            <a:chExt cx="3960191" cy="4766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60191" cy="4766424"/>
            </a:xfrm>
            <a:custGeom>
              <a:avLst/>
              <a:gdLst/>
              <a:ahLst/>
              <a:cxnLst/>
              <a:rect l="l" t="t" r="r" b="b"/>
              <a:pathLst>
                <a:path w="3960191" h="4766424">
                  <a:moveTo>
                    <a:pt x="41916" y="0"/>
                  </a:moveTo>
                  <a:lnTo>
                    <a:pt x="3918275" y="0"/>
                  </a:lnTo>
                  <a:cubicBezTo>
                    <a:pt x="3941425" y="0"/>
                    <a:pt x="3960191" y="18766"/>
                    <a:pt x="3960191" y="41916"/>
                  </a:cubicBezTo>
                  <a:lnTo>
                    <a:pt x="3960191" y="4724508"/>
                  </a:lnTo>
                  <a:cubicBezTo>
                    <a:pt x="3960191" y="4747657"/>
                    <a:pt x="3941425" y="4766424"/>
                    <a:pt x="3918275" y="4766424"/>
                  </a:cubicBezTo>
                  <a:lnTo>
                    <a:pt x="41916" y="4766424"/>
                  </a:lnTo>
                  <a:cubicBezTo>
                    <a:pt x="18766" y="4766424"/>
                    <a:pt x="0" y="4747657"/>
                    <a:pt x="0" y="4724508"/>
                  </a:cubicBezTo>
                  <a:lnTo>
                    <a:pt x="0" y="41916"/>
                  </a:lnTo>
                  <a:cubicBezTo>
                    <a:pt x="0" y="18766"/>
                    <a:pt x="18766" y="0"/>
                    <a:pt x="4191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960191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624,81km posnetega omrežja​</a:t>
              </a:r>
            </a:p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georeferenciran in klasificiran oblak točk​</a:t>
              </a:r>
            </a:p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Georeferencirane 360° sferične fotografije​</a:t>
              </a:r>
            </a:p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Anonimizacija zajetih osebnih podatkov​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82910" y="905179"/>
            <a:ext cx="4143688" cy="1181410"/>
          </a:xfrm>
          <a:custGeom>
            <a:avLst/>
            <a:gdLst/>
            <a:ahLst/>
            <a:cxnLst/>
            <a:rect l="l" t="t" r="r" b="b"/>
            <a:pathLst>
              <a:path w="4143688" h="1181410">
                <a:moveTo>
                  <a:pt x="0" y="0"/>
                </a:moveTo>
                <a:lnTo>
                  <a:pt x="4143688" y="0"/>
                </a:lnTo>
                <a:lnTo>
                  <a:pt x="4143688" y="1181410"/>
                </a:lnTo>
                <a:lnTo>
                  <a:pt x="0" y="1181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51" b="-8351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>
            <a:off x="10186055" y="5460639"/>
            <a:ext cx="7546643" cy="3995852"/>
          </a:xfrm>
          <a:custGeom>
            <a:avLst/>
            <a:gdLst/>
            <a:ahLst/>
            <a:cxnLst/>
            <a:rect l="l" t="t" r="r" b="b"/>
            <a:pathLst>
              <a:path w="7546643" h="3995852">
                <a:moveTo>
                  <a:pt x="0" y="0"/>
                </a:moveTo>
                <a:lnTo>
                  <a:pt x="7546643" y="0"/>
                </a:lnTo>
                <a:lnTo>
                  <a:pt x="7546643" y="3995852"/>
                </a:lnTo>
                <a:lnTo>
                  <a:pt x="0" y="3995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566" b="-2863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10186055" y="2086589"/>
            <a:ext cx="7546643" cy="2844035"/>
          </a:xfrm>
          <a:custGeom>
            <a:avLst/>
            <a:gdLst/>
            <a:ahLst/>
            <a:cxnLst/>
            <a:rect l="l" t="t" r="r" b="b"/>
            <a:pathLst>
              <a:path w="7546643" h="2844035">
                <a:moveTo>
                  <a:pt x="0" y="0"/>
                </a:moveTo>
                <a:lnTo>
                  <a:pt x="7546643" y="0"/>
                </a:lnTo>
                <a:lnTo>
                  <a:pt x="7546643" y="2844035"/>
                </a:lnTo>
                <a:lnTo>
                  <a:pt x="0" y="2844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227" b="-28689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 rot="-5400000" flipH="1" flipV="1">
            <a:off x="15898852" y="6875701"/>
            <a:ext cx="2720897" cy="5228794"/>
          </a:xfrm>
          <a:custGeom>
            <a:avLst/>
            <a:gdLst/>
            <a:ahLst/>
            <a:cxnLst/>
            <a:rect l="l" t="t" r="r" b="b"/>
            <a:pathLst>
              <a:path w="2720897" h="5228794">
                <a:moveTo>
                  <a:pt x="2720896" y="5228795"/>
                </a:moveTo>
                <a:lnTo>
                  <a:pt x="0" y="5228795"/>
                </a:lnTo>
                <a:lnTo>
                  <a:pt x="0" y="0"/>
                </a:lnTo>
                <a:lnTo>
                  <a:pt x="2720896" y="0"/>
                </a:lnTo>
                <a:lnTo>
                  <a:pt x="2720896" y="522879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10" name="Group 10"/>
          <p:cNvGrpSpPr/>
          <p:nvPr/>
        </p:nvGrpSpPr>
        <p:grpSpPr>
          <a:xfrm rot="-201717">
            <a:off x="14648696" y="8752215"/>
            <a:ext cx="605595" cy="147147"/>
            <a:chOff x="0" y="0"/>
            <a:chExt cx="159498" cy="387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498" cy="38755"/>
            </a:xfrm>
            <a:custGeom>
              <a:avLst/>
              <a:gdLst/>
              <a:ahLst/>
              <a:cxnLst/>
              <a:rect l="l" t="t" r="r" b="b"/>
              <a:pathLst>
                <a:path w="159498" h="38755">
                  <a:moveTo>
                    <a:pt x="0" y="0"/>
                  </a:moveTo>
                  <a:lnTo>
                    <a:pt x="159498" y="0"/>
                  </a:lnTo>
                  <a:lnTo>
                    <a:pt x="159498" y="38755"/>
                  </a:lnTo>
                  <a:lnTo>
                    <a:pt x="0" y="38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59498" cy="95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186055" y="707741"/>
            <a:ext cx="6591335" cy="98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Projekt:</a:t>
            </a:r>
          </a:p>
          <a:p>
            <a:pPr algn="l">
              <a:lnSpc>
                <a:spcPts val="2590"/>
              </a:lnSpc>
            </a:pPr>
            <a:r>
              <a:rPr lang="en-US" sz="1850" i="1">
                <a:solidFill>
                  <a:srgbClr val="FFFFFF"/>
                </a:solidFill>
                <a:latin typeface="Arimo Italics"/>
                <a:ea typeface="Arimo Italics"/>
                <a:cs typeface="Arimo Italics"/>
                <a:sym typeface="Arimo Italics"/>
              </a:rPr>
              <a:t>Izvedba in vzdrževanje mobilnega laserskega skeniranja insferičnega fotografiranja cest v upravljanju DARS d.d.​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9411" y="7164982"/>
            <a:ext cx="3406205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Uporaba: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9411" y="3040176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Namen: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8672" y="4936722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Rezultat: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2910" y="3460982"/>
            <a:ext cx="5947676" cy="133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natančen in realen vpogled v stanje infrastrukture,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izboljšanje evidenc in učinkovitejše upravljanje​,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povečanje prometne varnost.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99411" y="5355867"/>
            <a:ext cx="5085569" cy="166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624,81 km posnetega omrežja​,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georeferenciran in klasificiran oblak točk​,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georeferencirane 360° sferične fotografije​,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anonimizacija zajetih osebnih podatkov.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7584127"/>
            <a:ext cx="5295271" cy="133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3D vizualizacije za pregled stanja,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načrtovanje vzdrževalnih in investicijskih del,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sledenje spremembam in analiza varnosti.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186055" y="4873474"/>
            <a:ext cx="6515870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Primer sferične fotografije.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86055" y="9399341"/>
            <a:ext cx="6515870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Mobilni zajem podatkov.</a:t>
            </a:r>
          </a:p>
        </p:txBody>
      </p:sp>
      <p:sp>
        <p:nvSpPr>
          <p:cNvPr id="22" name="TextBox 22"/>
          <p:cNvSpPr txBox="1"/>
          <p:nvPr/>
        </p:nvSpPr>
        <p:spPr>
          <a:xfrm rot="-227546">
            <a:off x="14676575" y="8710540"/>
            <a:ext cx="970425" cy="182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05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Flycom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6055" y="6046112"/>
            <a:ext cx="7504056" cy="3410379"/>
          </a:xfrm>
          <a:custGeom>
            <a:avLst/>
            <a:gdLst/>
            <a:ahLst/>
            <a:cxnLst/>
            <a:rect l="l" t="t" r="r" b="b"/>
            <a:pathLst>
              <a:path w="7504056" h="3410379">
                <a:moveTo>
                  <a:pt x="0" y="0"/>
                </a:moveTo>
                <a:lnTo>
                  <a:pt x="7504056" y="0"/>
                </a:lnTo>
                <a:lnTo>
                  <a:pt x="7504056" y="3410379"/>
                </a:lnTo>
                <a:lnTo>
                  <a:pt x="0" y="3410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09" b="-7861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351743" y="-449345"/>
            <a:ext cx="9419819" cy="11337547"/>
            <a:chOff x="0" y="0"/>
            <a:chExt cx="3960191" cy="4766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60191" cy="4766424"/>
            </a:xfrm>
            <a:custGeom>
              <a:avLst/>
              <a:gdLst/>
              <a:ahLst/>
              <a:cxnLst/>
              <a:rect l="l" t="t" r="r" b="b"/>
              <a:pathLst>
                <a:path w="3960191" h="4766424">
                  <a:moveTo>
                    <a:pt x="41916" y="0"/>
                  </a:moveTo>
                  <a:lnTo>
                    <a:pt x="3918275" y="0"/>
                  </a:lnTo>
                  <a:cubicBezTo>
                    <a:pt x="3941425" y="0"/>
                    <a:pt x="3960191" y="18766"/>
                    <a:pt x="3960191" y="41916"/>
                  </a:cubicBezTo>
                  <a:lnTo>
                    <a:pt x="3960191" y="4724508"/>
                  </a:lnTo>
                  <a:cubicBezTo>
                    <a:pt x="3960191" y="4747657"/>
                    <a:pt x="3941425" y="4766424"/>
                    <a:pt x="3918275" y="4766424"/>
                  </a:cubicBezTo>
                  <a:lnTo>
                    <a:pt x="41916" y="4766424"/>
                  </a:lnTo>
                  <a:cubicBezTo>
                    <a:pt x="18766" y="4766424"/>
                    <a:pt x="0" y="4747657"/>
                    <a:pt x="0" y="4724508"/>
                  </a:cubicBezTo>
                  <a:lnTo>
                    <a:pt x="0" y="41916"/>
                  </a:lnTo>
                  <a:cubicBezTo>
                    <a:pt x="0" y="18766"/>
                    <a:pt x="18766" y="0"/>
                    <a:pt x="4191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960191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624,81km posnetega omrežja​</a:t>
              </a:r>
            </a:p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georeferenciran in klasificiran oblak točk​</a:t>
              </a:r>
            </a:p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Georeferencirane 360° sferične fotografije​</a:t>
              </a:r>
            </a:p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Anonimizacija zajetih osebnih podatkov​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82910" y="905179"/>
            <a:ext cx="4143688" cy="1181410"/>
          </a:xfrm>
          <a:custGeom>
            <a:avLst/>
            <a:gdLst/>
            <a:ahLst/>
            <a:cxnLst/>
            <a:rect l="l" t="t" r="r" b="b"/>
            <a:pathLst>
              <a:path w="4143688" h="1181410">
                <a:moveTo>
                  <a:pt x="0" y="0"/>
                </a:moveTo>
                <a:lnTo>
                  <a:pt x="4143688" y="0"/>
                </a:lnTo>
                <a:lnTo>
                  <a:pt x="4143688" y="1181410"/>
                </a:lnTo>
                <a:lnTo>
                  <a:pt x="0" y="1181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51" b="-8351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 rot="-5400000" flipH="1" flipV="1">
            <a:off x="15898852" y="6875701"/>
            <a:ext cx="2720897" cy="5228794"/>
          </a:xfrm>
          <a:custGeom>
            <a:avLst/>
            <a:gdLst/>
            <a:ahLst/>
            <a:cxnLst/>
            <a:rect l="l" t="t" r="r" b="b"/>
            <a:pathLst>
              <a:path w="2720897" h="5228794">
                <a:moveTo>
                  <a:pt x="2720896" y="5228795"/>
                </a:moveTo>
                <a:lnTo>
                  <a:pt x="0" y="5228795"/>
                </a:lnTo>
                <a:lnTo>
                  <a:pt x="0" y="0"/>
                </a:lnTo>
                <a:lnTo>
                  <a:pt x="2720896" y="0"/>
                </a:lnTo>
                <a:lnTo>
                  <a:pt x="2720896" y="522879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10186055" y="1786880"/>
            <a:ext cx="7504056" cy="3790349"/>
          </a:xfrm>
          <a:custGeom>
            <a:avLst/>
            <a:gdLst/>
            <a:ahLst/>
            <a:cxnLst/>
            <a:rect l="l" t="t" r="r" b="b"/>
            <a:pathLst>
              <a:path w="7504056" h="3790349">
                <a:moveTo>
                  <a:pt x="0" y="0"/>
                </a:moveTo>
                <a:lnTo>
                  <a:pt x="7504056" y="0"/>
                </a:lnTo>
                <a:lnTo>
                  <a:pt x="7504056" y="3790349"/>
                </a:lnTo>
                <a:lnTo>
                  <a:pt x="0" y="37903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92" b="-16511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TextBox 9"/>
          <p:cNvSpPr txBox="1"/>
          <p:nvPr/>
        </p:nvSpPr>
        <p:spPr>
          <a:xfrm>
            <a:off x="10186055" y="707741"/>
            <a:ext cx="6591335" cy="65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Projekt:</a:t>
            </a:r>
          </a:p>
          <a:p>
            <a:pPr algn="l">
              <a:lnSpc>
                <a:spcPts val="2590"/>
              </a:lnSpc>
            </a:pPr>
            <a:r>
              <a:rPr lang="en-US" sz="1850" i="1">
                <a:solidFill>
                  <a:srgbClr val="FFFFFF"/>
                </a:solidFill>
                <a:latin typeface="Arimo Italics"/>
                <a:ea typeface="Arimo Italics"/>
                <a:cs typeface="Arimo Italics"/>
                <a:sym typeface="Arimo Italics"/>
              </a:rPr>
              <a:t>Letalski zajem in vzdrževanje DOF in ALS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9411" y="7164982"/>
            <a:ext cx="3406205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Uporaba: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9411" y="3040176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8672" y="4936722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Rezultat: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2910" y="3460982"/>
            <a:ext cx="7182586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zajem celotnega avtocestnega omrežja z zaledjem,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zagotoviti ažureno kartografsko podlago visoke natančnosti.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9411" y="5355867"/>
            <a:ext cx="5982626" cy="135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DOF: 5cm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resolucija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položajna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natančnost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≤10cm.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Oblak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točk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gostota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25-30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točk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/m²,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položajna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         in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višinska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99" dirty="0" err="1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natančnost</a:t>
            </a:r>
            <a:r>
              <a:rPr lang="en-US" sz="1899" dirty="0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 ≤10cm.</a:t>
            </a:r>
          </a:p>
          <a:p>
            <a:pPr algn="just">
              <a:lnSpc>
                <a:spcPts val="2659"/>
              </a:lnSpc>
            </a:pPr>
            <a:endParaRPr lang="en-US" sz="1899" dirty="0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7584127"/>
            <a:ext cx="6122428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osnova za projektiranje infrastrukturnih posegov,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boljša preglednost za upravljavce cestnega omrežja.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86055" y="9399341"/>
            <a:ext cx="6515870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Zračeni zajem podatkov.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86055" y="5520079"/>
            <a:ext cx="6515870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Primer klasificiranega odseka cestnega omrežja.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190718" y="-202698"/>
            <a:ext cx="14443365" cy="10920453"/>
          </a:xfrm>
          <a:custGeom>
            <a:avLst/>
            <a:gdLst/>
            <a:ahLst/>
            <a:cxnLst/>
            <a:rect l="l" t="t" r="r" b="b"/>
            <a:pathLst>
              <a:path w="14443365" h="10920453">
                <a:moveTo>
                  <a:pt x="14443365" y="0"/>
                </a:moveTo>
                <a:lnTo>
                  <a:pt x="0" y="0"/>
                </a:lnTo>
                <a:lnTo>
                  <a:pt x="0" y="10920453"/>
                </a:lnTo>
                <a:lnTo>
                  <a:pt x="14443365" y="10920453"/>
                </a:lnTo>
                <a:lnTo>
                  <a:pt x="14443365" y="0"/>
                </a:lnTo>
                <a:close/>
              </a:path>
            </a:pathLst>
          </a:custGeom>
          <a:blipFill>
            <a:blip r:embed="rId2"/>
            <a:stretch>
              <a:fillRect t="-41564" b="-41564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351743" y="-449345"/>
            <a:ext cx="9419819" cy="11337547"/>
            <a:chOff x="0" y="0"/>
            <a:chExt cx="3960191" cy="4766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60191" cy="4766424"/>
            </a:xfrm>
            <a:custGeom>
              <a:avLst/>
              <a:gdLst/>
              <a:ahLst/>
              <a:cxnLst/>
              <a:rect l="l" t="t" r="r" b="b"/>
              <a:pathLst>
                <a:path w="3960191" h="4766424">
                  <a:moveTo>
                    <a:pt x="41916" y="0"/>
                  </a:moveTo>
                  <a:lnTo>
                    <a:pt x="3918275" y="0"/>
                  </a:lnTo>
                  <a:cubicBezTo>
                    <a:pt x="3941425" y="0"/>
                    <a:pt x="3960191" y="18766"/>
                    <a:pt x="3960191" y="41916"/>
                  </a:cubicBezTo>
                  <a:lnTo>
                    <a:pt x="3960191" y="4724508"/>
                  </a:lnTo>
                  <a:cubicBezTo>
                    <a:pt x="3960191" y="4747657"/>
                    <a:pt x="3941425" y="4766424"/>
                    <a:pt x="3918275" y="4766424"/>
                  </a:cubicBezTo>
                  <a:lnTo>
                    <a:pt x="41916" y="4766424"/>
                  </a:lnTo>
                  <a:cubicBezTo>
                    <a:pt x="18766" y="4766424"/>
                    <a:pt x="0" y="4747657"/>
                    <a:pt x="0" y="4724508"/>
                  </a:cubicBezTo>
                  <a:lnTo>
                    <a:pt x="0" y="41916"/>
                  </a:lnTo>
                  <a:cubicBezTo>
                    <a:pt x="0" y="18766"/>
                    <a:pt x="18766" y="0"/>
                    <a:pt x="4191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299E4"/>
              </a:solidFill>
              <a:prstDash val="solid"/>
              <a:rou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960191" cy="4814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624,81km posnetega omrežja​</a:t>
              </a:r>
            </a:p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georeferenciran in klasificiran oblak točk​</a:t>
              </a:r>
            </a:p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Georeferencirane 360° sferične fotografije​</a:t>
              </a:r>
            </a:p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Anonimizacija zajetih osebnih podatkov​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82910" y="905179"/>
            <a:ext cx="4143688" cy="1181410"/>
          </a:xfrm>
          <a:custGeom>
            <a:avLst/>
            <a:gdLst/>
            <a:ahLst/>
            <a:cxnLst/>
            <a:rect l="l" t="t" r="r" b="b"/>
            <a:pathLst>
              <a:path w="4143688" h="1181410">
                <a:moveTo>
                  <a:pt x="0" y="0"/>
                </a:moveTo>
                <a:lnTo>
                  <a:pt x="4143688" y="0"/>
                </a:lnTo>
                <a:lnTo>
                  <a:pt x="4143688" y="1181410"/>
                </a:lnTo>
                <a:lnTo>
                  <a:pt x="0" y="1181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51" b="-8351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>
            <a:off x="13945266" y="5702731"/>
            <a:ext cx="3787431" cy="3648493"/>
          </a:xfrm>
          <a:custGeom>
            <a:avLst/>
            <a:gdLst/>
            <a:ahLst/>
            <a:cxnLst/>
            <a:rect l="l" t="t" r="r" b="b"/>
            <a:pathLst>
              <a:path w="3787431" h="3648493">
                <a:moveTo>
                  <a:pt x="0" y="0"/>
                </a:moveTo>
                <a:lnTo>
                  <a:pt x="3787432" y="0"/>
                </a:lnTo>
                <a:lnTo>
                  <a:pt x="3787432" y="3648493"/>
                </a:lnTo>
                <a:lnTo>
                  <a:pt x="0" y="3648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09" r="-13958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 rot="-5400000" flipH="1" flipV="1">
            <a:off x="15898852" y="6875701"/>
            <a:ext cx="2720897" cy="5228794"/>
          </a:xfrm>
          <a:custGeom>
            <a:avLst/>
            <a:gdLst/>
            <a:ahLst/>
            <a:cxnLst/>
            <a:rect l="l" t="t" r="r" b="b"/>
            <a:pathLst>
              <a:path w="2720897" h="5228794">
                <a:moveTo>
                  <a:pt x="2720896" y="5228795"/>
                </a:moveTo>
                <a:lnTo>
                  <a:pt x="0" y="5228795"/>
                </a:lnTo>
                <a:lnTo>
                  <a:pt x="0" y="0"/>
                </a:lnTo>
                <a:lnTo>
                  <a:pt x="2720896" y="0"/>
                </a:lnTo>
                <a:lnTo>
                  <a:pt x="2720896" y="5228795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>
            <a:off x="10186055" y="1495884"/>
            <a:ext cx="7546643" cy="3526665"/>
          </a:xfrm>
          <a:custGeom>
            <a:avLst/>
            <a:gdLst/>
            <a:ahLst/>
            <a:cxnLst/>
            <a:rect l="l" t="t" r="r" b="b"/>
            <a:pathLst>
              <a:path w="7546643" h="3526665">
                <a:moveTo>
                  <a:pt x="0" y="0"/>
                </a:moveTo>
                <a:lnTo>
                  <a:pt x="7546643" y="0"/>
                </a:lnTo>
                <a:lnTo>
                  <a:pt x="7546643" y="3526665"/>
                </a:lnTo>
                <a:lnTo>
                  <a:pt x="0" y="3526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502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>
            <a:off x="10186055" y="5719154"/>
            <a:ext cx="3620680" cy="3648493"/>
          </a:xfrm>
          <a:custGeom>
            <a:avLst/>
            <a:gdLst/>
            <a:ahLst/>
            <a:cxnLst/>
            <a:rect l="l" t="t" r="r" b="b"/>
            <a:pathLst>
              <a:path w="3620680" h="3648493">
                <a:moveTo>
                  <a:pt x="0" y="0"/>
                </a:moveTo>
                <a:lnTo>
                  <a:pt x="3620681" y="0"/>
                </a:lnTo>
                <a:lnTo>
                  <a:pt x="3620681" y="3648493"/>
                </a:lnTo>
                <a:lnTo>
                  <a:pt x="0" y="3648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6593" r="-51249" b="-1645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TextBox 11"/>
          <p:cNvSpPr txBox="1"/>
          <p:nvPr/>
        </p:nvSpPr>
        <p:spPr>
          <a:xfrm>
            <a:off x="10186055" y="707741"/>
            <a:ext cx="7698094" cy="65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Projekt:</a:t>
            </a:r>
          </a:p>
          <a:p>
            <a:pPr algn="l">
              <a:lnSpc>
                <a:spcPts val="2590"/>
              </a:lnSpc>
            </a:pPr>
            <a:r>
              <a:rPr lang="en-US" sz="1850" i="1">
                <a:solidFill>
                  <a:srgbClr val="FFFFFF"/>
                </a:solidFill>
                <a:latin typeface="Arimo Italics"/>
                <a:ea typeface="Arimo Italics"/>
                <a:cs typeface="Arimo Italics"/>
                <a:sym typeface="Arimo Italics"/>
              </a:rPr>
              <a:t>Digitalizacija podatkov podzemne GJI DARS z georadarskim snemanjem 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9411" y="7164982"/>
            <a:ext cx="3406205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Uporaba: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9411" y="3040176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8672" y="4936722"/>
            <a:ext cx="3367684" cy="3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0"/>
              </a:lnSpc>
            </a:pPr>
            <a:r>
              <a:rPr lang="en-US" sz="2679" spc="267">
                <a:solidFill>
                  <a:srgbClr val="194A8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Rezultat: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2910" y="3460982"/>
            <a:ext cx="8638848" cy="133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izboljšati položajno natančnost podatkov o podzemni infrastrukturi na nivo geodetske natančnosti ter posledično dvigniti stopnjo zaupanja v podatke,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omogočiti učinkovitejše vodenje podatkov o GJI.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99411" y="5355867"/>
            <a:ext cx="8335946" cy="166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624,81 km zajetih tras,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vpis sprememb v GJI,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zajem cestišč, počivališč in priključkov z mobilnim georadarjem,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zajem težje dostopnih mestnih mest izven cestišča z ročnim georadajem.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7584127"/>
            <a:ext cx="8206657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194A8D"/>
                </a:solidFill>
                <a:latin typeface="Arimo"/>
                <a:ea typeface="Arimo"/>
                <a:cs typeface="Arimo"/>
                <a:sym typeface="Arimo"/>
              </a:rPr>
              <a:t>podatki pripravljeni za nadaljnjo uporabo v načrtovanju, rekonstrukcijah in usklajevanju posegov.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194A8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186055" y="4965399"/>
            <a:ext cx="6515870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Primer histograma.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86055" y="9339818"/>
            <a:ext cx="7546643" cy="33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Zajem podatkov z ročnim in mobilnim georadarjem.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852</Words>
  <Application>Microsoft Office PowerPoint</Application>
  <PresentationFormat>Custom</PresentationFormat>
  <Paragraphs>180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Arimo</vt:lpstr>
      <vt:lpstr>Arimo Bold</vt:lpstr>
      <vt:lpstr>Arimo Italics</vt:lpstr>
      <vt:lpstr>League Spartan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CLSS - ppt</dc:title>
  <dc:creator>Teja Koren</dc:creator>
  <cp:lastModifiedBy>Polona Batic Finzgar</cp:lastModifiedBy>
  <cp:revision>7</cp:revision>
  <dcterms:created xsi:type="dcterms:W3CDTF">2006-08-16T00:00:00Z</dcterms:created>
  <dcterms:modified xsi:type="dcterms:W3CDTF">2025-10-15T12:23:57Z</dcterms:modified>
  <dc:identifier>DAG1AoLJ0e8</dc:identifier>
</cp:coreProperties>
</file>