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6"/>
  </p:sldMasterIdLst>
  <p:notesMasterIdLst>
    <p:notesMasterId r:id="rId28"/>
  </p:notesMasterIdLst>
  <p:sldIdLst>
    <p:sldId id="2139118271" r:id="rId7"/>
    <p:sldId id="2147473666" r:id="rId8"/>
    <p:sldId id="3770" r:id="rId9"/>
    <p:sldId id="3721" r:id="rId10"/>
    <p:sldId id="2139118704" r:id="rId11"/>
    <p:sldId id="2147473647" r:id="rId12"/>
    <p:sldId id="2147473667" r:id="rId13"/>
    <p:sldId id="2147473665" r:id="rId14"/>
    <p:sldId id="2147473626" r:id="rId15"/>
    <p:sldId id="2147473623" r:id="rId16"/>
    <p:sldId id="2147473624" r:id="rId17"/>
    <p:sldId id="2147473649" r:id="rId18"/>
    <p:sldId id="2147473613" r:id="rId19"/>
    <p:sldId id="2147473630" r:id="rId20"/>
    <p:sldId id="2147473639" r:id="rId21"/>
    <p:sldId id="2147473640" r:id="rId22"/>
    <p:sldId id="2147473641" r:id="rId23"/>
    <p:sldId id="2147473651" r:id="rId24"/>
    <p:sldId id="2147473668" r:id="rId25"/>
    <p:sldId id="2147473658" r:id="rId26"/>
    <p:sldId id="37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6D9E23-9AC6-4F29-F61C-C8547129D518}" name="BECERRA CABAS Nathanya" initials="BCN" userId="S::Nathanya.Becerra@hexagon.com::63290fb6-1e9d-4630-a9ed-2178c04b8c4b" providerId="AD"/>
  <p188:author id="{69A48849-F2EB-6413-9BF4-44A9AC101D23}" name="FISCHELL Michele Andre" initials="FA" userId="S::michele.fischell@leica-geosystems.com::3a8c0458-8bce-4943-aa68-61abd7d3acfa" providerId="AD"/>
  <p188:author id="{90DCE975-67CD-1BE3-2237-32A11C64BCDF}" name="FISCHER Alexander" initials="AF" userId="S::alexander.fischer@hexagon.com::671ac158-34c2-4578-a9b4-75db42d9bc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LLARD Christopher" initials="DC [2]" lastIdx="226" clrIdx="0">
    <p:extLst>
      <p:ext uri="{19B8F6BF-5375-455C-9EA6-DF929625EA0E}">
        <p15:presenceInfo xmlns:p15="http://schemas.microsoft.com/office/powerpoint/2012/main" userId="DOLLARD Christopher" providerId="None"/>
      </p:ext>
    </p:extLst>
  </p:cmAuthor>
  <p:cmAuthor id="2" name="FERRAIOLI Brianna" initials="FB" lastIdx="4" clrIdx="1">
    <p:extLst>
      <p:ext uri="{19B8F6BF-5375-455C-9EA6-DF929625EA0E}">
        <p15:presenceInfo xmlns:p15="http://schemas.microsoft.com/office/powerpoint/2012/main" userId="S::brianna.ferraioli@leica-geosystems.com::0c59d90b-9d59-467d-a6c5-b951293e1d96" providerId="AD"/>
      </p:ext>
    </p:extLst>
  </p:cmAuthor>
  <p:cmAuthor id="3" name="LAGRECA Paul" initials="LP" lastIdx="3" clrIdx="2">
    <p:extLst>
      <p:ext uri="{19B8F6BF-5375-455C-9EA6-DF929625EA0E}">
        <p15:presenceInfo xmlns:p15="http://schemas.microsoft.com/office/powerpoint/2012/main" userId="S::paul.lagreca@leica-geosystems.com::79a82851-aa31-4ab4-b373-efce4d8be46c" providerId="AD"/>
      </p:ext>
    </p:extLst>
  </p:cmAuthor>
  <p:cmAuthor id="4" name="HAMEL Jake" initials="HJ" lastIdx="1" clrIdx="3">
    <p:extLst>
      <p:ext uri="{19B8F6BF-5375-455C-9EA6-DF929625EA0E}">
        <p15:presenceInfo xmlns:p15="http://schemas.microsoft.com/office/powerpoint/2012/main" userId="S::jake.hamel@leicaus.com::3ee47893-77ef-4c1f-ad42-0247fa722796" providerId="AD"/>
      </p:ext>
    </p:extLst>
  </p:cmAuthor>
  <p:cmAuthor id="5" name="WALKER Lindsay" initials="WL" lastIdx="49" clrIdx="4">
    <p:extLst>
      <p:ext uri="{19B8F6BF-5375-455C-9EA6-DF929625EA0E}">
        <p15:presenceInfo xmlns:p15="http://schemas.microsoft.com/office/powerpoint/2012/main" userId="S::lindsay.walker@leica-geosystems.com::3e1cb598-88b8-4aec-be4d-c3c86b2d0fc0" providerId="AD"/>
      </p:ext>
    </p:extLst>
  </p:cmAuthor>
  <p:cmAuthor id="6" name="DOLLARD Christopher" initials="DC" lastIdx="12" clrIdx="5">
    <p:extLst>
      <p:ext uri="{19B8F6BF-5375-455C-9EA6-DF929625EA0E}">
        <p15:presenceInfo xmlns:p15="http://schemas.microsoft.com/office/powerpoint/2012/main" userId="S::christopher.dollard@leica-geosystems.com::f6b7656e-3b19-4ead-8ef5-611e50c97a36" providerId="AD"/>
      </p:ext>
    </p:extLst>
  </p:cmAuthor>
  <p:cmAuthor id="7" name="COLOMBO Alice" initials="CA" lastIdx="39" clrIdx="6">
    <p:extLst>
      <p:ext uri="{19B8F6BF-5375-455C-9EA6-DF929625EA0E}">
        <p15:presenceInfo xmlns:p15="http://schemas.microsoft.com/office/powerpoint/2012/main" userId="S::alice.colombo@leica-geosystems.com::d96235a4-1dec-4555-bce5-c237eaa3b947" providerId="AD"/>
      </p:ext>
    </p:extLst>
  </p:cmAuthor>
  <p:cmAuthor id="8" name="RAJSTER Ziga" initials="RZ" lastIdx="1" clrIdx="7">
    <p:extLst>
      <p:ext uri="{19B8F6BF-5375-455C-9EA6-DF929625EA0E}">
        <p15:presenceInfo xmlns:p15="http://schemas.microsoft.com/office/powerpoint/2012/main" userId="S::ziga.rajster@leica-geosystems.com::a71e8a82-ad66-452a-ad9a-08e195a806b9" providerId="AD"/>
      </p:ext>
    </p:extLst>
  </p:cmAuthor>
  <p:cmAuthor id="9" name="SIMPSON-DANIEL Mark" initials="SM" lastIdx="19" clrIdx="8">
    <p:extLst>
      <p:ext uri="{19B8F6BF-5375-455C-9EA6-DF929625EA0E}">
        <p15:presenceInfo xmlns:p15="http://schemas.microsoft.com/office/powerpoint/2012/main" userId="S::mark.simpson-daniel@leicaus.com::12aaad5d-1e47-4ebe-80eb-47c6d2c11060" providerId="AD"/>
      </p:ext>
    </p:extLst>
  </p:cmAuthor>
  <p:cmAuthor id="10" name="CURLEY Chris" initials="CC" lastIdx="1" clrIdx="9">
    <p:extLst>
      <p:ext uri="{19B8F6BF-5375-455C-9EA6-DF929625EA0E}">
        <p15:presenceInfo xmlns:p15="http://schemas.microsoft.com/office/powerpoint/2012/main" userId="S::christopher.curley@leica-geosystems.com::58ffec87-7109-4cee-976b-8afbbba2b0f7" providerId="AD"/>
      </p:ext>
    </p:extLst>
  </p:cmAuthor>
  <p:cmAuthor id="11" name="RINALDI-YOUNG Kevin" initials="RK" lastIdx="9" clrIdx="10">
    <p:extLst>
      <p:ext uri="{19B8F6BF-5375-455C-9EA6-DF929625EA0E}">
        <p15:presenceInfo xmlns:p15="http://schemas.microsoft.com/office/powerpoint/2012/main" userId="S::kevin.rinaldi-young@leicaus.com::aa299a15-1edc-4a2d-8b75-5631efc57a5f" providerId="AD"/>
      </p:ext>
    </p:extLst>
  </p:cmAuthor>
  <p:cmAuthor id="12" name="FUCHS Valentin" initials="FV" lastIdx="10" clrIdx="11">
    <p:extLst>
      <p:ext uri="{19B8F6BF-5375-455C-9EA6-DF929625EA0E}">
        <p15:presenceInfo xmlns:p15="http://schemas.microsoft.com/office/powerpoint/2012/main" userId="S::valentin.fuchs@hexagon.com::71d7255f-3b67-4e8b-aca6-fedf5c95d63f" providerId="AD"/>
      </p:ext>
    </p:extLst>
  </p:cmAuthor>
  <p:cmAuthor id="13" name="BURROWS Paul" initials="BP" lastIdx="75" clrIdx="12">
    <p:extLst>
      <p:ext uri="{19B8F6BF-5375-455C-9EA6-DF929625EA0E}">
        <p15:presenceInfo xmlns:p15="http://schemas.microsoft.com/office/powerpoint/2012/main" userId="S::paul.burrows@leica-geosystems.com::9d764c87-17e5-4e01-9f3a-ce4dd4431e97" providerId="AD"/>
      </p:ext>
    </p:extLst>
  </p:cmAuthor>
  <p:cmAuthor id="14" name="MURRAY Makenna" initials="MM" lastIdx="12" clrIdx="13">
    <p:extLst>
      <p:ext uri="{19B8F6BF-5375-455C-9EA6-DF929625EA0E}">
        <p15:presenceInfo xmlns:p15="http://schemas.microsoft.com/office/powerpoint/2012/main" userId="S::makenna.murray@leica-geosystems.com::ca426f31-4d3f-4345-87aa-bf8bca072f38" providerId="AD"/>
      </p:ext>
    </p:extLst>
  </p:cmAuthor>
  <p:cmAuthor id="15" name="CABRERA LAZO Laura" initials="CL" lastIdx="26" clrIdx="14">
    <p:extLst>
      <p:ext uri="{19B8F6BF-5375-455C-9EA6-DF929625EA0E}">
        <p15:presenceInfo xmlns:p15="http://schemas.microsoft.com/office/powerpoint/2012/main" userId="S::laura.cabrera-lazo@leica-geosystems.com::cb5c6be0-bf9f-4387-bee8-6c75d3740cb3" providerId="AD"/>
      </p:ext>
    </p:extLst>
  </p:cmAuthor>
  <p:cmAuthor id="16" name="JOHNSTON Rick" initials="JR" lastIdx="7" clrIdx="15">
    <p:extLst>
      <p:ext uri="{19B8F6BF-5375-455C-9EA6-DF929625EA0E}">
        <p15:presenceInfo xmlns:p15="http://schemas.microsoft.com/office/powerpoint/2012/main" userId="S::rick.johnston@leica-geosystems.com::ac80efee-87f1-47ea-b576-bbbee985654f" providerId="AD"/>
      </p:ext>
    </p:extLst>
  </p:cmAuthor>
  <p:cmAuthor id="17" name="BARTON Justin" initials="BJ" lastIdx="67" clrIdx="16">
    <p:extLst>
      <p:ext uri="{19B8F6BF-5375-455C-9EA6-DF929625EA0E}">
        <p15:presenceInfo xmlns:p15="http://schemas.microsoft.com/office/powerpoint/2012/main" userId="S::justin.barton@leica-geosystems.com::3df23756-346f-4978-8daa-63866ced3b86" providerId="AD"/>
      </p:ext>
    </p:extLst>
  </p:cmAuthor>
  <p:cmAuthor id="18" name="TSAMPAZI Aikaterini" initials="TA" lastIdx="2" clrIdx="17">
    <p:extLst>
      <p:ext uri="{19B8F6BF-5375-455C-9EA6-DF929625EA0E}">
        <p15:presenceInfo xmlns:p15="http://schemas.microsoft.com/office/powerpoint/2012/main" userId="S::katerina.tsampazi@hexagon.com::72db4b66-73e8-430e-bd0f-d1fe6205dea9" providerId="AD"/>
      </p:ext>
    </p:extLst>
  </p:cmAuthor>
  <p:cmAuthor id="19" name="GRISHEY Alexandria" initials="GA" lastIdx="1" clrIdx="18">
    <p:extLst>
      <p:ext uri="{19B8F6BF-5375-455C-9EA6-DF929625EA0E}">
        <p15:presenceInfo xmlns:p15="http://schemas.microsoft.com/office/powerpoint/2012/main" userId="S::alex.grishey@leica-geosystems.com::cda581fc-73cc-4444-81cb-5f79796f6424" providerId="AD"/>
      </p:ext>
    </p:extLst>
  </p:cmAuthor>
  <p:cmAuthor id="20" name="BYRNE Michelle" initials="BM" lastIdx="22" clrIdx="19">
    <p:extLst>
      <p:ext uri="{19B8F6BF-5375-455C-9EA6-DF929625EA0E}">
        <p15:presenceInfo xmlns:p15="http://schemas.microsoft.com/office/powerpoint/2012/main" userId="S::michelle.byrne@hexagon.com::f34c3124-fc15-4588-968e-9a8aaefb78be" providerId="AD"/>
      </p:ext>
    </p:extLst>
  </p:cmAuthor>
  <p:cmAuthor id="21" name="STENGER Yannick" initials="SY" lastIdx="6" clrIdx="20">
    <p:extLst>
      <p:ext uri="{19B8F6BF-5375-455C-9EA6-DF929625EA0E}">
        <p15:presenceInfo xmlns:p15="http://schemas.microsoft.com/office/powerpoint/2012/main" userId="S::yannick.stenger@hexagon.com::307e81d5-d769-46c7-b91a-0f08155f657f" providerId="AD"/>
      </p:ext>
    </p:extLst>
  </p:cmAuthor>
  <p:cmAuthor id="22" name="Ishak Šahbazović" initials="IŠ" lastIdx="1" clrIdx="21">
    <p:extLst>
      <p:ext uri="{19B8F6BF-5375-455C-9EA6-DF929625EA0E}">
        <p15:presenceInfo xmlns:p15="http://schemas.microsoft.com/office/powerpoint/2012/main" userId="S::ishak.sahbazovic@geoservis.si::6b1fcba2-cf73-4c99-8672-60c4b9efe6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BA"/>
    <a:srgbClr val="68B9DC"/>
    <a:srgbClr val="9DD56A"/>
    <a:srgbClr val="8DCE72"/>
    <a:srgbClr val="4472C4"/>
    <a:srgbClr val="59BA91"/>
    <a:srgbClr val="212121"/>
    <a:srgbClr val="2A2A2A"/>
    <a:srgbClr val="0A0A0A"/>
    <a:srgbClr val="7AC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7" autoAdjust="0"/>
    <p:restoredTop sz="94272" autoAdjust="0"/>
  </p:normalViewPr>
  <p:slideViewPr>
    <p:cSldViewPr snapToGrid="0">
      <p:cViewPr varScale="1">
        <p:scale>
          <a:sx n="81" d="100"/>
          <a:sy n="81" d="100"/>
        </p:scale>
        <p:origin x="840" y="96"/>
      </p:cViewPr>
      <p:guideLst>
        <p:guide orient="horz" pos="413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ACAB3-1C69-4F3C-837C-5CEAB7BC549B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3AE91-FE96-46FB-96E3-AF60B4683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8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V sodobnem geografskem in gradbenem okolju nastaja vedno več podatkov na terenu — merjenja GNSS, lasersko skeniranje, fotogrametrija, meritve inženirskih objektov itd. Te podatke je potrebno čim hitreje prenesti, analizirati in uporabiti v pisarni, da se prihrani čas, zmanjša možnost napak in dviguje učinkovitost.</a:t>
            </a:r>
            <a:br>
              <a:rPr lang="sl-SI" dirty="0"/>
            </a:br>
            <a:r>
              <a:rPr lang="sl-SI" dirty="0"/>
              <a:t>Oblačne storitve – v kontekstu geodetskih in GIS rešitev – ponudijo most med teren-stroji in pisarniškimi sistemi. Namesto da bi podatke fizično prenašali (USB ključi, prenosni diski), jih shranjujemo, sinhroniziramo in obdelujemo v oblaku, kar omogoča bolj tekoč in sodelovalen potek dela.</a:t>
            </a:r>
          </a:p>
          <a:p>
            <a:r>
              <a:rPr lang="sl-SI" dirty="0"/>
              <a:t>Predstavljam inovativno rešitev za upravljanje geodetskih podatkov – </a:t>
            </a:r>
            <a:r>
              <a:rPr lang="sl-SI" i="1" dirty="0"/>
              <a:t>Leica </a:t>
            </a:r>
            <a:r>
              <a:rPr lang="sl-SI" i="1" dirty="0" err="1"/>
              <a:t>GeoCloud</a:t>
            </a:r>
            <a:r>
              <a:rPr lang="sl-SI" i="1" dirty="0"/>
              <a:t> </a:t>
            </a:r>
            <a:r>
              <a:rPr lang="sl-SI" i="1" dirty="0" err="1"/>
              <a:t>Drive</a:t>
            </a:r>
            <a:r>
              <a:rPr lang="sl-SI" dirty="0"/>
              <a:t>. Gre za sodoben oblačni sistem, ki povezuje teren in pisarno na način, ki bistveno poenostavi vaše delo, izboljša učinkovitost in zmanjša možnosti napak.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622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Namizna aplikacija za sinhronizacijo</a:t>
            </a:r>
            <a:r>
              <a:rPr lang="sl-SI" dirty="0"/>
              <a:t>: Integracija z Windows File </a:t>
            </a:r>
            <a:r>
              <a:rPr lang="sl-SI" dirty="0" err="1"/>
              <a:t>Explorerjem</a:t>
            </a:r>
            <a:r>
              <a:rPr lang="sl-SI" dirty="0"/>
              <a:t> za enostavno upravljanje datotek.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sz="1200" dirty="0" err="1">
                <a:solidFill>
                  <a:schemeClr val="bg1"/>
                </a:solidFill>
              </a:rPr>
              <a:t>Deluje</a:t>
            </a:r>
            <a:r>
              <a:rPr lang="en-SI" sz="1200" dirty="0">
                <a:solidFill>
                  <a:schemeClr val="bg1"/>
                </a:solidFill>
              </a:rPr>
              <a:t> z </a:t>
            </a:r>
            <a:r>
              <a:rPr lang="en-SI" sz="1200" dirty="0" err="1">
                <a:solidFill>
                  <a:schemeClr val="bg1"/>
                </a:solidFill>
              </a:rPr>
              <a:t>vsako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pisarniško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programsko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opremo</a:t>
            </a:r>
            <a:r>
              <a:rPr lang="en-SI" sz="1200" dirty="0">
                <a:solidFill>
                  <a:schemeClr val="bg1"/>
                </a:solidFill>
              </a:rPr>
              <a:t> Windows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sz="1200" dirty="0" err="1">
                <a:solidFill>
                  <a:schemeClr val="bg1"/>
                </a:solidFill>
              </a:rPr>
              <a:t>Enostavna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integracija</a:t>
            </a:r>
            <a:r>
              <a:rPr lang="en-SI" sz="1200" dirty="0">
                <a:solidFill>
                  <a:schemeClr val="bg1"/>
                </a:solidFill>
              </a:rPr>
              <a:t> v </a:t>
            </a:r>
            <a:r>
              <a:rPr lang="en-SI" sz="1200" dirty="0" err="1">
                <a:solidFill>
                  <a:schemeClr val="bg1"/>
                </a:solidFill>
              </a:rPr>
              <a:t>obstoječe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programske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pakete</a:t>
            </a:r>
            <a:endParaRPr lang="sl-SI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I" sz="1200" dirty="0" err="1">
                <a:solidFill>
                  <a:schemeClr val="bg1"/>
                </a:solidFill>
              </a:rPr>
              <a:t>Enostavno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upravljanje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zaradi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poznanega</a:t>
            </a:r>
            <a:r>
              <a:rPr lang="en-SI" sz="1200" dirty="0">
                <a:solidFill>
                  <a:schemeClr val="bg1"/>
                </a:solidFill>
              </a:rPr>
              <a:t> </a:t>
            </a:r>
            <a:r>
              <a:rPr lang="en-SI" sz="1200" dirty="0" err="1">
                <a:solidFill>
                  <a:schemeClr val="bg1"/>
                </a:solidFill>
              </a:rPr>
              <a:t>upravljanja</a:t>
            </a:r>
            <a:r>
              <a:rPr lang="en-SI" sz="1200" dirty="0">
                <a:solidFill>
                  <a:schemeClr val="bg1"/>
                </a:solidFill>
              </a:rPr>
              <a:t> Windows </a:t>
            </a:r>
            <a:r>
              <a:rPr lang="en-SI" sz="1200" dirty="0" err="1">
                <a:solidFill>
                  <a:schemeClr val="bg1"/>
                </a:solidFill>
              </a:rPr>
              <a:t>Explorerja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b="1" dirty="0"/>
              <a:t>Samodejna sinhronizacija</a:t>
            </a:r>
            <a:r>
              <a:rPr lang="sl-SI" dirty="0"/>
              <a:t>: Vsi podatki, naloženi preko različnih aplikacij, se samodejno sinhronizirajo z lokalnim sistemom Windows, kar zagotavlja, da so podatki vedno posodobljeni. 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Neposreden dostop do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preko naprav, kot so CS20, tablice, TS20, MS60, … Torej preko vseh Leica produktov.</a:t>
            </a:r>
          </a:p>
          <a:p>
            <a:endParaRPr lang="sl-SI" dirty="0"/>
          </a:p>
          <a:p>
            <a:r>
              <a:rPr lang="sl-SI" dirty="0"/>
              <a:t>Kako deluje v praksi:</a:t>
            </a:r>
          </a:p>
          <a:p>
            <a:r>
              <a:rPr lang="sl-SI" dirty="0"/>
              <a:t>Uporabnik na terenu posname meritve s totalno postajo ali GNSS sprejemnikom. </a:t>
            </a:r>
          </a:p>
          <a:p>
            <a:r>
              <a:rPr lang="sl-SI" dirty="0"/>
              <a:t>Naprava je povezana z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in že takoj ob zaključku meritve se podatki prenesejo v oblak.</a:t>
            </a:r>
          </a:p>
          <a:p>
            <a:r>
              <a:rPr lang="sl-SI" dirty="0"/>
              <a:t>Pisarniški sodelavec jih lahko obdeluje skoraj v realnem času, brez čakanja. Če so potrebne dodatne meritve, se to takoj ugotovi – še preden je teren že zapustil lokacijo.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56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r>
              <a:rPr lang="sl-SI" b="1" dirty="0"/>
              <a:t>Povečana učinkovitost</a:t>
            </a:r>
            <a:r>
              <a:rPr lang="sl-SI" dirty="0"/>
              <a:t>: Hitrejši prenos podatkov med terenom in pisarno brez potrebe po fizičnih medijih.</a:t>
            </a:r>
          </a:p>
          <a:p>
            <a:r>
              <a:rPr lang="sl-SI" b="1" dirty="0"/>
              <a:t>Zmanjšanje napak</a:t>
            </a:r>
            <a:r>
              <a:rPr lang="sl-SI" dirty="0"/>
              <a:t>: Samodejna sinhronizacija zmanjšuje možnost napak pri prenosu podatkov.</a:t>
            </a:r>
          </a:p>
          <a:p>
            <a:r>
              <a:rPr lang="sl-SI" b="1" dirty="0"/>
              <a:t>Večja varnost</a:t>
            </a:r>
            <a:r>
              <a:rPr lang="sl-SI" dirty="0"/>
              <a:t>: Podatki so varno shranjeni v oblaku, kar zmanjšuje tveganje izgube podatkov.</a:t>
            </a:r>
          </a:p>
          <a:p>
            <a:r>
              <a:rPr lang="sl-SI" b="1" dirty="0"/>
              <a:t>Enostavno sodelovanje</a:t>
            </a:r>
            <a:r>
              <a:rPr lang="sl-SI" dirty="0"/>
              <a:t>: Možnost deljenja podatkov znotraj podjetja in s partnerji omogoča boljše sodelovanje.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69F9E-DF90-4A93-9931-A645146A2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76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69F9E-DF90-4A93-9931-A645146A2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76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Boljša produktivnost</a:t>
            </a:r>
            <a:r>
              <a:rPr lang="sl-SI" dirty="0"/>
              <a:t>: Nič več čakanja na prenose datotek ali prosti računalnik.</a:t>
            </a:r>
          </a:p>
          <a:p>
            <a:r>
              <a:rPr lang="sl-SI" b="1" dirty="0"/>
              <a:t>Nižji stroški vzdrževanja IT</a:t>
            </a:r>
            <a:r>
              <a:rPr lang="sl-SI" dirty="0"/>
              <a:t>: Brez potrebe po dragih strežnikih in lokalni podpori.</a:t>
            </a:r>
          </a:p>
          <a:p>
            <a:endParaRPr lang="en-GB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6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b="1" dirty="0"/>
              <a:t>Boljša produktivnost</a:t>
            </a:r>
            <a:r>
              <a:rPr lang="sl-SI" dirty="0"/>
              <a:t>: Nič več čakanja na prenose datotek ali prosti računalnik.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16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b="1" dirty="0"/>
              <a:t>Mobilnost</a:t>
            </a:r>
            <a:r>
              <a:rPr lang="sl-SI" dirty="0"/>
              <a:t>: Dostop do projektov od kjerkoli – iz pisarne, terena ali doma.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76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Zagotovite si nemoten potek dela s takojšnjo </a:t>
            </a:r>
            <a:r>
              <a:rPr lang="sl-SI" dirty="0" err="1"/>
              <a:t>razpoložitvijostjo</a:t>
            </a:r>
            <a:r>
              <a:rPr lang="sl-SI" dirty="0"/>
              <a:t> podatkov v pisarni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b="1" dirty="0"/>
              <a:t>Vedno posodobljeni podatki (in programska oprema)</a:t>
            </a:r>
            <a:r>
              <a:rPr lang="sl-SI" dirty="0"/>
              <a:t>: Brez skrbi glede različic in kompatibilnosti.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51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GC </a:t>
            </a:r>
            <a:r>
              <a:rPr lang="sl-SI" dirty="0" err="1"/>
              <a:t>Drive</a:t>
            </a:r>
            <a:r>
              <a:rPr lang="sl-SI" dirty="0"/>
              <a:t> sledi vsem smernicam s </a:t>
            </a:r>
            <a:r>
              <a:rPr lang="sl-SI" dirty="0" err="1"/>
              <a:t>podoročja</a:t>
            </a:r>
            <a:r>
              <a:rPr lang="sl-SI" dirty="0"/>
              <a:t> informacijske varnosti – varna izmenjava podatkov</a:t>
            </a:r>
          </a:p>
          <a:p>
            <a:r>
              <a:rPr lang="sl-SI" dirty="0"/>
              <a:t>Po ISO standardih!</a:t>
            </a:r>
          </a:p>
          <a:p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uporablja oblačno infrastrukturo (npr. AWS) z lokacijami strežnikov, recimo v Irskem strežniškem območju (za evropske uporabnike) Varnost: podatki so šifrirani v prenosu (TLS) in v mirujočem stanju (AES-256). </a:t>
            </a:r>
          </a:p>
          <a:p>
            <a:endParaRPr lang="sl-SI" dirty="0"/>
          </a:p>
          <a:p>
            <a:r>
              <a:rPr lang="sl-SI" dirty="0"/>
              <a:t>Avtorizacija in nadzor: </a:t>
            </a:r>
            <a:r>
              <a:rPr lang="sl-SI" dirty="0" err="1"/>
              <a:t>Identity</a:t>
            </a:r>
            <a:r>
              <a:rPr lang="sl-SI" dirty="0"/>
              <a:t> &amp; Access Management (IAM), možnost nadzora projektnih pravic, </a:t>
            </a:r>
            <a:r>
              <a:rPr lang="sl-SI" dirty="0" err="1"/>
              <a:t>dvofaktorska</a:t>
            </a:r>
            <a:r>
              <a:rPr lang="sl-SI" dirty="0"/>
              <a:t> </a:t>
            </a:r>
            <a:r>
              <a:rPr lang="sl-SI" dirty="0" err="1"/>
              <a:t>avtentikacija</a:t>
            </a:r>
            <a:r>
              <a:rPr lang="sl-SI" dirty="0"/>
              <a:t>. </a:t>
            </a:r>
          </a:p>
          <a:p>
            <a:endParaRPr lang="sl-SI" dirty="0"/>
          </a:p>
          <a:p>
            <a:r>
              <a:rPr lang="sl-SI" dirty="0"/>
              <a:t>Integracijske možnosti: lahko se poveže z različnimi programskimi orodji, CAD/GIS sistemi, REST API-ji (če so na voljo), </a:t>
            </a:r>
            <a:r>
              <a:rPr lang="sl-SI" dirty="0" err="1"/>
              <a:t>interoperabilnost</a:t>
            </a:r>
            <a:r>
              <a:rPr lang="sl-SI" dirty="0"/>
              <a:t> z drugimi oblačnimi rešitvami.</a:t>
            </a:r>
          </a:p>
          <a:p>
            <a:endParaRPr lang="sl-SI" dirty="0"/>
          </a:p>
          <a:p>
            <a:r>
              <a:rPr lang="sl-SI" dirty="0"/>
              <a:t>Upravljanje velikih podatkov: optimizacija prenosa, stiskanje (</a:t>
            </a:r>
            <a:r>
              <a:rPr lang="sl-SI" dirty="0" err="1"/>
              <a:t>zip</a:t>
            </a:r>
            <a:r>
              <a:rPr lang="sl-SI" dirty="0"/>
              <a:t> pakiranje datotek pred prenosom), selektivno </a:t>
            </a:r>
            <a:r>
              <a:rPr lang="sl-SI" dirty="0" err="1"/>
              <a:t>sinhroniziranje</a:t>
            </a:r>
            <a:r>
              <a:rPr lang="sl-SI" dirty="0"/>
              <a:t>, upravljanje datotečnih struktur. </a:t>
            </a:r>
          </a:p>
          <a:p>
            <a:endParaRPr lang="sl-SI" i="1" dirty="0"/>
          </a:p>
          <a:p>
            <a:r>
              <a:rPr lang="sl-SI" i="0" dirty="0"/>
              <a:t>In ko smo pri varnosti … </a:t>
            </a:r>
            <a:r>
              <a:rPr lang="sl-SI" i="0" dirty="0" err="1"/>
              <a:t>GeoCloud</a:t>
            </a:r>
            <a:r>
              <a:rPr lang="sl-SI" i="0" dirty="0"/>
              <a:t> </a:t>
            </a:r>
            <a:r>
              <a:rPr lang="sl-SI" i="0" dirty="0" err="1"/>
              <a:t>Protect</a:t>
            </a:r>
            <a:r>
              <a:rPr lang="sl-SI" i="0" dirty="0"/>
              <a:t> – </a:t>
            </a:r>
            <a:r>
              <a:rPr lang="sl-SI" i="0" dirty="0" err="1"/>
              <a:t>naslednj</a:t>
            </a:r>
            <a:r>
              <a:rPr lang="sl-SI" i="0" dirty="0"/>
              <a:t> </a:t>
            </a:r>
            <a:r>
              <a:rPr lang="sl-SI" i="0" dirty="0" err="1"/>
              <a:t>slide</a:t>
            </a:r>
            <a:endParaRPr lang="sl-SI" i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0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Kaj je </a:t>
            </a:r>
            <a:r>
              <a:rPr lang="sl-SI" b="1" dirty="0" err="1"/>
              <a:t>GeoCloud</a:t>
            </a:r>
            <a:r>
              <a:rPr lang="sl-SI" b="1" dirty="0"/>
              <a:t> </a:t>
            </a:r>
            <a:r>
              <a:rPr lang="sl-SI" b="1" dirty="0" err="1"/>
              <a:t>Protect</a:t>
            </a:r>
            <a:r>
              <a:rPr lang="sl-SI" b="1" dirty="0"/>
              <a:t>?</a:t>
            </a:r>
            <a:br>
              <a:rPr lang="sl-SI" dirty="0"/>
            </a:b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Protect</a:t>
            </a:r>
            <a:r>
              <a:rPr lang="sl-SI" dirty="0"/>
              <a:t> je varnostna storitev namenjena zaščiti merilne opreme (npr. robotske totalne postaje Leica TS20). </a:t>
            </a:r>
            <a:br>
              <a:rPr lang="sl-SI" dirty="0"/>
            </a:br>
            <a:r>
              <a:rPr lang="sl-SI" dirty="0"/>
              <a:t>Funkcije vključujejo: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Oddaljena lokacija opreme</a:t>
            </a:r>
            <a:r>
              <a:rPr lang="sl-SI" dirty="0"/>
              <a:t> — ko je instrument prijavljen v sistem, lahko sledimo njegovi lokaciji preko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Protect</a:t>
            </a:r>
            <a:r>
              <a:rPr lang="sl-SI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Zaklepanje instrumenta</a:t>
            </a:r>
            <a:r>
              <a:rPr lang="sl-SI" dirty="0"/>
              <a:t> — v primeru kraje ali izgube je mogoče instrument delno ali v celoti onemogočiti, da ga ni mogoče uporabljati.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Integracija z </a:t>
            </a:r>
            <a:r>
              <a:rPr lang="sl-SI" b="1" dirty="0" err="1"/>
              <a:t>GeoCloud</a:t>
            </a:r>
            <a:r>
              <a:rPr lang="sl-SI" b="1" dirty="0"/>
              <a:t> </a:t>
            </a:r>
            <a:r>
              <a:rPr lang="sl-SI" b="1" dirty="0" err="1"/>
              <a:t>Fleet</a:t>
            </a:r>
            <a:r>
              <a:rPr lang="sl-SI" dirty="0"/>
              <a:t> — podatki o opremi in njenem stanju so dostopni preko portala, skupaj z možnostmi nadzora in sprotnega spremljanja.</a:t>
            </a:r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b="1" dirty="0"/>
              <a:t>Prednosti </a:t>
            </a:r>
            <a:r>
              <a:rPr lang="sl-SI" b="1" dirty="0" err="1"/>
              <a:t>GeoCloud</a:t>
            </a:r>
            <a:r>
              <a:rPr lang="sl-SI" b="1" dirty="0"/>
              <a:t> </a:t>
            </a:r>
            <a:r>
              <a:rPr lang="sl-SI" b="1" dirty="0" err="1"/>
              <a:t>Protect</a:t>
            </a:r>
            <a:r>
              <a:rPr lang="sl-SI" b="1" dirty="0"/>
              <a:t>: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Večja varnost opreme — manjša verjetnost, da bo izgubljena oprema zlorabljena ali uporabljena.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Hitrejša odzivnost ob kraji — takojšnja možnost zaklepa in lociranja.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Povezanost z oblačno infrastrukturo — to pomeni, da funkcija ne deluje samostojno, ampak je del celotnega sistema </a:t>
            </a:r>
            <a:r>
              <a:rPr lang="sl-SI" dirty="0" err="1"/>
              <a:t>GeoCloud</a:t>
            </a:r>
            <a:r>
              <a:rPr lang="sl-SI" dirty="0"/>
              <a:t> / </a:t>
            </a:r>
            <a:r>
              <a:rPr lang="sl-SI" dirty="0" err="1"/>
              <a:t>Fleet</a:t>
            </a:r>
            <a:r>
              <a:rPr lang="sl-SI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Dodana vrednost za uporabnike, ki investirajo v drago opremo — zaščita kapitalskih sredstev.</a:t>
            </a:r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4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SD, USB, Kabel</a:t>
            </a:r>
          </a:p>
          <a:p>
            <a:r>
              <a:rPr lang="sl-SI" dirty="0"/>
              <a:t>Od </a:t>
            </a:r>
            <a:r>
              <a:rPr lang="sl-SI" dirty="0" err="1"/>
              <a:t>Captivate</a:t>
            </a:r>
            <a:r>
              <a:rPr lang="sl-SI" dirty="0"/>
              <a:t> 8 naprej – spletna povezava</a:t>
            </a:r>
          </a:p>
          <a:p>
            <a:endParaRPr lang="sl-SI" dirty="0"/>
          </a:p>
          <a:p>
            <a:r>
              <a:rPr lang="sl-SI" b="1" dirty="0"/>
              <a:t>Klasičen</a:t>
            </a:r>
            <a:r>
              <a:rPr lang="sl-SI" dirty="0"/>
              <a:t> način dela:</a:t>
            </a:r>
          </a:p>
          <a:p>
            <a:r>
              <a:rPr lang="sl-SI" b="1" dirty="0"/>
              <a:t>Dostop do podatkov</a:t>
            </a:r>
            <a:r>
              <a:rPr lang="sl-SI" dirty="0"/>
              <a:t>: lokalno, omejen na delovne postaje in stražnike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Shranjevanje podatkov: Fizični strežniki, pogosto s ročnim varnostnim kopiranjem		</a:t>
            </a:r>
          </a:p>
          <a:p>
            <a:r>
              <a:rPr lang="sl-SI" b="1" dirty="0"/>
              <a:t>Sodelovanje med ekipami</a:t>
            </a:r>
            <a:r>
              <a:rPr lang="sl-SI" dirty="0"/>
              <a:t>: Prenos datotek prek USB, e-maila		</a:t>
            </a:r>
          </a:p>
          <a:p>
            <a:r>
              <a:rPr lang="sl-SI" b="1" dirty="0"/>
              <a:t>Zmogljivost</a:t>
            </a:r>
            <a:r>
              <a:rPr lang="sl-SI" dirty="0"/>
              <a:t> </a:t>
            </a:r>
            <a:r>
              <a:rPr lang="sl-SI" b="1" dirty="0"/>
              <a:t>in obdelava </a:t>
            </a:r>
            <a:r>
              <a:rPr lang="sl-SI" b="1" dirty="0" err="1"/>
              <a:t>podaktov</a:t>
            </a:r>
            <a:r>
              <a:rPr lang="sl-SI" b="1" dirty="0"/>
              <a:t> </a:t>
            </a:r>
            <a:r>
              <a:rPr lang="sl-SI" dirty="0"/>
              <a:t>– omejena s strojno opremo uporabnika	</a:t>
            </a:r>
          </a:p>
          <a:p>
            <a:r>
              <a:rPr lang="sl-SI" b="1" dirty="0" err="1"/>
              <a:t>Varnos</a:t>
            </a:r>
            <a:r>
              <a:rPr lang="sl-SI" b="1" dirty="0"/>
              <a:t> in skladnost </a:t>
            </a:r>
            <a:r>
              <a:rPr lang="sl-SI" dirty="0"/>
              <a:t>– odvisna od IT notranjih politik			</a:t>
            </a:r>
          </a:p>
          <a:p>
            <a:r>
              <a:rPr lang="sl-SI" b="1" dirty="0" err="1"/>
              <a:t>Skalabilnost</a:t>
            </a:r>
            <a:r>
              <a:rPr lang="sl-SI" dirty="0"/>
              <a:t> – težavna in draga (nakup dodatne opreme)			</a:t>
            </a:r>
          </a:p>
          <a:p>
            <a:r>
              <a:rPr lang="sl-SI" b="1" dirty="0"/>
              <a:t>Čas obdelave podatkov </a:t>
            </a:r>
            <a:r>
              <a:rPr lang="sl-SI" dirty="0"/>
              <a:t>– počasna izmenjava in omejene zmogljivosti		</a:t>
            </a:r>
          </a:p>
          <a:p>
            <a:endParaRPr lang="sl-SI" dirty="0"/>
          </a:p>
          <a:p>
            <a:endParaRPr lang="sl-SI" dirty="0"/>
          </a:p>
          <a:p>
            <a:r>
              <a:rPr lang="sl-SI" b="1" dirty="0"/>
              <a:t>Oddaljen</a:t>
            </a:r>
            <a:r>
              <a:rPr lang="sl-SI" dirty="0"/>
              <a:t>, dostopen kjerkoli prek spleta (</a:t>
            </a:r>
            <a:r>
              <a:rPr lang="sl-SI" dirty="0" err="1"/>
              <a:t>cloud-based</a:t>
            </a:r>
            <a:r>
              <a:rPr lang="sl-SI" dirty="0"/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Centralizirano v oblaku z avtomatskimi varnostnimi kopijami</a:t>
            </a:r>
            <a:endParaRPr lang="sl-SI" dirty="0"/>
          </a:p>
          <a:p>
            <a:r>
              <a:rPr lang="sl-SI" dirty="0"/>
              <a:t>Enostavno – več uporabnikov hkrati dostopa do istih podatkov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Visoka – temelji na zmogljivi infrastrukturi v oblaku</a:t>
            </a:r>
            <a:endParaRPr lang="sl-S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Zajamčena na ravni industrijskih standardov (ISO, GDPR)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Enostavna – plačilo po uporabi, enostavno širjenje</a:t>
            </a:r>
          </a:p>
          <a:p>
            <a:r>
              <a:rPr lang="sl-SI" dirty="0"/>
              <a:t>Krajši – hiter dostop, boljša koordinacija</a:t>
            </a:r>
          </a:p>
          <a:p>
            <a:endParaRPr lang="sl-S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Uvod za naslednji </a:t>
            </a:r>
            <a:r>
              <a:rPr lang="sl-SI" dirty="0" err="1"/>
              <a:t>slajd</a:t>
            </a:r>
            <a:r>
              <a:rPr lang="sl-SI" dirty="0"/>
              <a:t> – od </a:t>
            </a:r>
            <a:r>
              <a:rPr lang="sl-SI" dirty="0" err="1"/>
              <a:t>Captivate</a:t>
            </a:r>
            <a:r>
              <a:rPr lang="sl-SI" dirty="0"/>
              <a:t> 8 naprej lahko pošiljamo podatke preko e-mail povezave - Kako pošljemo podatke?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45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Kako deluje v praksi:</a:t>
            </a:r>
          </a:p>
          <a:p>
            <a:r>
              <a:rPr lang="sl-SI" dirty="0"/>
              <a:t>Uporabnik na terenu posname meritve s totalno postajo ali GNSS sprejemnikom. Naprava je povezana z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in že takoj ob zaključku meritve se podatki prenesejo v oblak.</a:t>
            </a:r>
          </a:p>
          <a:p>
            <a:r>
              <a:rPr lang="sl-SI" dirty="0"/>
              <a:t>Pisarniški sodelavec jih lahko obdeluje skoraj v realnem času, brez čakanja. Če so potrebne dodatne meritve, se to takoj ugotovi – še preden je geodet zapustil lokacijo.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9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ni le tehnologija – je način, kako optimiziramo naše delo in se pripravimo na prihodnost digitalne geodezije.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Od </a:t>
            </a:r>
            <a:r>
              <a:rPr lang="sl-SI" dirty="0" err="1"/>
              <a:t>Captivate</a:t>
            </a:r>
            <a:r>
              <a:rPr lang="sl-SI" dirty="0"/>
              <a:t> 8 naprej lahko pošiljamo podatke preko e-mail povezave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Zmanjšuje potrebo po ročnem prenosu podatkov in povečuje učinkovitost delovnih procesov.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0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Tu imamo kratko shemo varnosti poteka dela izvoza podatkov prek maila/oblaka.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dirty="0"/>
              <a:t>Sistem samodejno izvede iskanje virusov in uporabi filter za izogibanje neželeni pošti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dirty="0"/>
              <a:t>Datoteka bo začasno shranjena na strežniku – povezava za prenos bo veljavna 7 dni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dirty="0"/>
              <a:t>Po uspešnem nalaganju bo uporabnik prejel e-pošto s povezavo za prenos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dirty="0"/>
              <a:t>Prenos datoteke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dirty="0"/>
              <a:t>Samodejno brisanje – po 7 dneh se datoteka samodejno odstrani iz strežnika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72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Leica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je sodobna rešitev za shranjevanje in izmenjavo geodetskih podatkov v oblaku, ki omogoča učinkovito povezavo med terenskim in pisarniškim delom. Gre za del širšega portala </a:t>
            </a:r>
            <a:r>
              <a:rPr lang="sl-SI" dirty="0" err="1"/>
              <a:t>HxGN</a:t>
            </a:r>
            <a:r>
              <a:rPr lang="sl-SI" dirty="0"/>
              <a:t> </a:t>
            </a:r>
            <a:r>
              <a:rPr lang="sl-SI" dirty="0" err="1"/>
              <a:t>GeoCloud</a:t>
            </a:r>
            <a:r>
              <a:rPr lang="sl-SI" dirty="0"/>
              <a:t>, ki ga poganja platforma </a:t>
            </a:r>
            <a:r>
              <a:rPr lang="sl-SI" dirty="0" err="1"/>
              <a:t>HxDR</a:t>
            </a:r>
            <a:r>
              <a:rPr lang="sl-SI" dirty="0"/>
              <a:t> podjetja </a:t>
            </a:r>
            <a:r>
              <a:rPr lang="sl-SI" dirty="0" err="1"/>
              <a:t>Hexagon</a:t>
            </a:r>
            <a:r>
              <a:rPr lang="sl-SI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err="1"/>
              <a:t>HxGN</a:t>
            </a:r>
            <a:r>
              <a:rPr lang="sl-SI" dirty="0"/>
              <a:t> </a:t>
            </a:r>
            <a:r>
              <a:rPr lang="sl-SI" dirty="0" err="1"/>
              <a:t>GeoCloud</a:t>
            </a:r>
            <a:r>
              <a:rPr lang="sl-SI" dirty="0"/>
              <a:t> je kolaboracijski portal v oblaku, razvit s strani </a:t>
            </a:r>
            <a:r>
              <a:rPr lang="sl-SI" dirty="0" err="1"/>
              <a:t>Hexagon</a:t>
            </a:r>
            <a:r>
              <a:rPr lang="sl-SI" dirty="0"/>
              <a:t> (</a:t>
            </a:r>
            <a:r>
              <a:rPr lang="sl-SI" dirty="0" err="1"/>
              <a:t>HxDR</a:t>
            </a:r>
            <a:r>
              <a:rPr lang="sl-SI" dirty="0"/>
              <a:t> platforma). </a:t>
            </a:r>
            <a:br>
              <a:rPr lang="sl-SI" dirty="0"/>
            </a:br>
            <a:r>
              <a:rPr lang="sl-SI" dirty="0"/>
              <a:t>Glavna storitev, ki jo prinaša </a:t>
            </a:r>
            <a:r>
              <a:rPr lang="sl-SI" dirty="0" err="1"/>
              <a:t>GeoCloud</a:t>
            </a:r>
            <a:r>
              <a:rPr lang="sl-SI" dirty="0"/>
              <a:t>, je </a:t>
            </a:r>
            <a:r>
              <a:rPr lang="sl-SI" b="1" dirty="0" err="1"/>
              <a:t>GeoCloud</a:t>
            </a:r>
            <a:r>
              <a:rPr lang="sl-SI" b="1" dirty="0"/>
              <a:t> </a:t>
            </a:r>
            <a:r>
              <a:rPr lang="sl-SI" b="1" dirty="0" err="1"/>
              <a:t>Drive</a:t>
            </a:r>
            <a:r>
              <a:rPr lang="sl-SI" dirty="0"/>
              <a:t> — oblačno shrambo in sistem za izmenjavo geodetskih in </a:t>
            </a:r>
            <a:r>
              <a:rPr lang="sl-SI" dirty="0" err="1"/>
              <a:t>geodatskih</a:t>
            </a:r>
            <a:r>
              <a:rPr lang="sl-SI" dirty="0"/>
              <a:t> podatkov, namenjen povezanosti med terenskim delom in pisarno.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r>
              <a:rPr lang="sl-SI" b="1" dirty="0"/>
              <a:t>Mobilnost</a:t>
            </a:r>
            <a:r>
              <a:rPr lang="sl-SI" dirty="0"/>
              <a:t>: Dostop do projektov od kjerkoli – iz pisarne, terena ali doma.</a:t>
            </a:r>
          </a:p>
          <a:p>
            <a:r>
              <a:rPr lang="sl-SI" b="1" dirty="0"/>
              <a:t>Boljša produktivnost</a:t>
            </a:r>
            <a:r>
              <a:rPr lang="sl-SI" dirty="0"/>
              <a:t>: Nič več čakanja na prenose datotek ali prosti računalnik.</a:t>
            </a:r>
          </a:p>
          <a:p>
            <a:r>
              <a:rPr lang="sl-SI" b="1" dirty="0"/>
              <a:t>Nižji stroški vzdrževanja IT</a:t>
            </a:r>
            <a:r>
              <a:rPr lang="sl-SI" dirty="0"/>
              <a:t>: Brez potrebe po dragih strežnikih in lokalni podpori.</a:t>
            </a:r>
          </a:p>
          <a:p>
            <a:r>
              <a:rPr lang="sl-SI" b="1" dirty="0"/>
              <a:t>Vedno posodobljena programska oprema</a:t>
            </a:r>
            <a:r>
              <a:rPr lang="sl-SI" dirty="0"/>
              <a:t>: Brez skrbi glede različic in kompatibilnosti.</a:t>
            </a:r>
          </a:p>
          <a:p>
            <a:endParaRPr lang="sl-S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Pomembno je, da lahko vsi udeleženci projekta dostopajo do enotne verzije podatkov – brez zmede, brez izgubljenih datotek.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69F9E-DF90-4A93-9931-A645146A2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0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sl-SI" dirty="0"/>
              <a:t>V pisarni pripravimo projektne podatke (npr. teren, risbe, referenčne podatke) in jih naložimo v oblak (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).</a:t>
            </a:r>
          </a:p>
          <a:p>
            <a:pPr>
              <a:buFont typeface="+mj-lt"/>
              <a:buAutoNum type="arabicPeriod"/>
            </a:pPr>
            <a:r>
              <a:rPr lang="sl-SI" dirty="0"/>
              <a:t>Na terenu operater dostopa do teh podatkov prek Leica </a:t>
            </a:r>
            <a:r>
              <a:rPr lang="sl-SI" dirty="0" err="1"/>
              <a:t>Captivate</a:t>
            </a:r>
            <a:r>
              <a:rPr lang="sl-SI" dirty="0"/>
              <a:t> / </a:t>
            </a:r>
            <a:r>
              <a:rPr lang="sl-SI" dirty="0" err="1"/>
              <a:t>iCON</a:t>
            </a:r>
            <a:r>
              <a:rPr lang="sl-SI" dirty="0"/>
              <a:t>, prenese relevantne datoteke, opravi meritve.</a:t>
            </a:r>
          </a:p>
          <a:p>
            <a:pPr>
              <a:buFont typeface="+mj-lt"/>
              <a:buAutoNum type="arabicPeriod"/>
            </a:pPr>
            <a:r>
              <a:rPr lang="sl-SI" dirty="0"/>
              <a:t>Po končanem delu se rezultati ponovno naložijo v oblak (samodejno ali ročno).</a:t>
            </a:r>
          </a:p>
          <a:p>
            <a:pPr>
              <a:buFont typeface="+mj-lt"/>
              <a:buAutoNum type="arabicPeriod"/>
            </a:pPr>
            <a:r>
              <a:rPr lang="sl-SI" dirty="0"/>
              <a:t>V pisarni medtem kolegi že pregledajo, preverijo, po potrebi povratno sporočijo popravke in analizirajo podatke.</a:t>
            </a:r>
          </a:p>
          <a:p>
            <a:pPr>
              <a:buFont typeface="+mj-lt"/>
              <a:buAutoNum type="arabicPeriod"/>
            </a:pPr>
            <a:r>
              <a:rPr lang="sl-SI" dirty="0"/>
              <a:t>Vse spremembe so sinhronizirane — vsak, ki ima dostop, vidi aktualno verzijo.</a:t>
            </a:r>
          </a:p>
          <a:p>
            <a:r>
              <a:rPr lang="sl-SI" dirty="0"/>
              <a:t>Tak tok zmanjšuje zamude in napake, ki se pojavljajo zaradi ročnih prenosov, “starih” verzij ali izgubljenih podatkov.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Eliminiraj ponovni obisk terena!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5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Integracija s terenskim in pisarniškim okoljem</a:t>
            </a:r>
            <a:r>
              <a:rPr lang="sl-SI" dirty="0"/>
              <a:t>: </a:t>
            </a: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endParaRPr lang="sl-SI" dirty="0"/>
          </a:p>
          <a:p>
            <a:r>
              <a:rPr lang="sl-SI" dirty="0"/>
              <a:t>Povezuje se neposredno z orodji, ki jih geodeti že uporabljajo: Leica </a:t>
            </a:r>
            <a:r>
              <a:rPr lang="sl-SI" dirty="0" err="1"/>
              <a:t>Captivate</a:t>
            </a:r>
            <a:r>
              <a:rPr lang="sl-SI" dirty="0"/>
              <a:t>, Leica </a:t>
            </a:r>
            <a:r>
              <a:rPr lang="sl-SI" dirty="0" err="1"/>
              <a:t>iCON</a:t>
            </a:r>
            <a:r>
              <a:rPr lang="sl-SI" dirty="0"/>
              <a:t> ter programskimi orodji v pisarni, kot je Leica </a:t>
            </a:r>
            <a:r>
              <a:rPr lang="sl-SI" dirty="0" err="1"/>
              <a:t>Infinity</a:t>
            </a:r>
            <a:r>
              <a:rPr lang="sl-SI" dirty="0"/>
              <a:t> ali drugi CAD / GIS programi.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r>
              <a:rPr lang="sl-SI" dirty="0"/>
              <a:t> omogoča, da datoteke (meritve, objekte, projektne mape) samodejno sinhroniziramo med lokalnimi napravami in oblakom, urejamo dostope, gledamo zgodovino različic datotek in s tem skrajšamo čas prenosa in procesov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  <a:p>
            <a:r>
              <a:rPr lang="sl-SI" b="1" dirty="0"/>
              <a:t>Več možnosti dostopa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Spletna aplikacija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Namizna aplikacija za sinhronizacijo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Terenska oprema</a:t>
            </a:r>
          </a:p>
          <a:p>
            <a:pPr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b="1" dirty="0"/>
              <a:t>Upravljanje uporabnikov in dostopa</a:t>
            </a:r>
            <a:r>
              <a:rPr lang="sl-SI" dirty="0"/>
              <a:t>: Možnost določanja dostopa do projektov na ravni uporabnika, kar omogoča nadzor nad tem, kdo lahko vidi in ureja določene podatke.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6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Upravljanje projektov, map in datotek preko spletnega brskalnika.</a:t>
            </a:r>
          </a:p>
          <a:p>
            <a:r>
              <a:rPr lang="sl-SI" dirty="0"/>
              <a:t>Ustvarjanje projektov</a:t>
            </a:r>
          </a:p>
          <a:p>
            <a:r>
              <a:rPr lang="sl-SI" dirty="0"/>
              <a:t>Dostop do podatkov – kdo, kaj?</a:t>
            </a:r>
          </a:p>
          <a:p>
            <a:r>
              <a:rPr lang="sl-SI" dirty="0"/>
              <a:t>Upravljanje projektov, map in datotek preko spletnega brskalnika.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3AE91-FE96-46FB-96E3-AF60B4683E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6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add sub-title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524000"/>
            <a:ext cx="10972800" cy="4354513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E179DC-9961-4479-B07C-C5F81CBC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1546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089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26F08-873D-4014-A056-786BD83F9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D5119-66FC-41A2-B163-DF2C7DF36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ova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787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A47F-AE70-4783-B422-73C75B89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D4CE7-F43C-4664-AD1C-605CCDB1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99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1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gradFill flip="none" rotWithShape="1">
          <a:gsLst>
            <a:gs pos="5000">
              <a:schemeClr val="tx1">
                <a:lumMod val="85000"/>
                <a:lumOff val="15000"/>
              </a:schemeClr>
            </a:gs>
            <a:gs pos="91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6402-984A-4DB8-90AD-0E21A85B6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84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 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4487061A-3987-2B46-B19C-68361134DDFD}"/>
              </a:ext>
            </a:extLst>
          </p:cNvPr>
          <p:cNvSpPr/>
          <p:nvPr/>
        </p:nvSpPr>
        <p:spPr>
          <a:xfrm>
            <a:off x="0" y="0"/>
            <a:ext cx="12192000" cy="6870700"/>
          </a:xfrm>
          <a:custGeom>
            <a:avLst/>
            <a:gdLst>
              <a:gd name="connsiteX0" fmla="*/ 0 w 12192001"/>
              <a:gd name="connsiteY0" fmla="*/ 0 h 6860633"/>
              <a:gd name="connsiteX1" fmla="*/ 12192001 w 12192001"/>
              <a:gd name="connsiteY1" fmla="*/ 0 h 6860633"/>
              <a:gd name="connsiteX2" fmla="*/ 12192001 w 12192001"/>
              <a:gd name="connsiteY2" fmla="*/ 6860633 h 6860633"/>
              <a:gd name="connsiteX3" fmla="*/ 0 w 12192001"/>
              <a:gd name="connsiteY3" fmla="*/ 6860633 h 6860633"/>
              <a:gd name="connsiteX4" fmla="*/ 0 w 12192001"/>
              <a:gd name="connsiteY4" fmla="*/ 0 h 6860633"/>
              <a:gd name="connsiteX0" fmla="*/ 0 w 12192001"/>
              <a:gd name="connsiteY0" fmla="*/ 0 h 6871266"/>
              <a:gd name="connsiteX1" fmla="*/ 12192001 w 12192001"/>
              <a:gd name="connsiteY1" fmla="*/ 0 h 6871266"/>
              <a:gd name="connsiteX2" fmla="*/ 12181368 w 12192001"/>
              <a:gd name="connsiteY2" fmla="*/ 6871266 h 6871266"/>
              <a:gd name="connsiteX3" fmla="*/ 0 w 12192001"/>
              <a:gd name="connsiteY3" fmla="*/ 6860633 h 6871266"/>
              <a:gd name="connsiteX4" fmla="*/ 0 w 12192001"/>
              <a:gd name="connsiteY4" fmla="*/ 0 h 68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71266">
                <a:moveTo>
                  <a:pt x="0" y="0"/>
                </a:moveTo>
                <a:lnTo>
                  <a:pt x="12192001" y="0"/>
                </a:lnTo>
                <a:cubicBezTo>
                  <a:pt x="12188457" y="2290422"/>
                  <a:pt x="12184912" y="4580844"/>
                  <a:pt x="12181368" y="6871266"/>
                </a:cubicBezTo>
                <a:lnTo>
                  <a:pt x="0" y="68606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5000">
                <a:srgbClr val="0F5F7E"/>
              </a:gs>
              <a:gs pos="35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FA7B3DE-CD0A-224C-976C-A050A31AA0D9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44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1000">
              <a:schemeClr val="tx1"/>
            </a:gs>
            <a:gs pos="0">
              <a:schemeClr val="tx1">
                <a:lumMod val="85000"/>
                <a:lumOff val="1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79683C-A2E1-44D4-A2EC-FD9061EA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5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45E10-09BB-4513-8543-F90202B0C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0017"/>
            <a:ext cx="10515600" cy="454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33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4412" r:id="rId3"/>
    <p:sldLayoutId id="2147484413" r:id="rId4"/>
    <p:sldLayoutId id="2147484414" r:id="rId5"/>
    <p:sldLayoutId id="2147484415" r:id="rId6"/>
    <p:sldLayoutId id="21474844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bg1"/>
          </a:solidFill>
          <a:latin typeface="Roboto Thin" panose="02000000000000000000" pitchFamily="2" charset="0"/>
          <a:ea typeface="Roboto Thin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Roboto Light" panose="02000000000000000000" pitchFamily="2" charset="0"/>
        <a:buChar char="»"/>
        <a:defRPr sz="28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Roboto Light" panose="02000000000000000000" pitchFamily="2" charset="0"/>
        <a:buChar char="»"/>
        <a:defRPr sz="24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Roboto Light" panose="02000000000000000000" pitchFamily="2" charset="0"/>
        <a:buChar char="»"/>
        <a:defRPr sz="20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Roboto Light" panose="02000000000000000000" pitchFamily="2" charset="0"/>
        <a:buChar char="»"/>
        <a:defRPr sz="18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Roboto Light" panose="02000000000000000000" pitchFamily="2" charset="0"/>
        <a:buChar char="»"/>
        <a:defRPr sz="18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26" Type="http://schemas.openxmlformats.org/officeDocument/2006/relationships/image" Target="../media/image42.png"/><Relationship Id="rId3" Type="http://schemas.openxmlformats.org/officeDocument/2006/relationships/image" Target="../media/image24.jpeg"/><Relationship Id="rId21" Type="http://schemas.openxmlformats.org/officeDocument/2006/relationships/image" Target="../media/image58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4.sv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1.png"/><Relationship Id="rId5" Type="http://schemas.openxmlformats.org/officeDocument/2006/relationships/image" Target="../media/image44.png"/><Relationship Id="rId15" Type="http://schemas.openxmlformats.org/officeDocument/2006/relationships/image" Target="../media/image21.png"/><Relationship Id="rId23" Type="http://schemas.openxmlformats.org/officeDocument/2006/relationships/image" Target="../media/image60.png"/><Relationship Id="rId28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56.svg"/><Relationship Id="rId4" Type="http://schemas.openxmlformats.org/officeDocument/2006/relationships/image" Target="../media/image12.png"/><Relationship Id="rId9" Type="http://schemas.openxmlformats.org/officeDocument/2006/relationships/image" Target="../media/image48.gif"/><Relationship Id="rId14" Type="http://schemas.openxmlformats.org/officeDocument/2006/relationships/image" Target="../media/image22.png"/><Relationship Id="rId22" Type="http://schemas.openxmlformats.org/officeDocument/2006/relationships/image" Target="../media/image59.png"/><Relationship Id="rId27" Type="http://schemas.openxmlformats.org/officeDocument/2006/relationships/image" Target="../media/image43.png"/><Relationship Id="rId30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image" Target="../media/image51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B2A1E-AF6F-4F36-98D9-3BBB7970E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9A911-7DBC-1448-86D9-3FE6954102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lIns="0" tIns="45720" rIns="0" bIns="45720" anchor="t">
            <a:normAutofit/>
          </a:bodyPr>
          <a:lstStyle/>
          <a:p>
            <a:pPr marL="0" indent="0">
              <a:buNone/>
            </a:pP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Oblačne rešitve kot vez med terenom in pisarno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88DC061-F18F-4A19-A7B3-7B1B916BBDED}"/>
              </a:ext>
            </a:extLst>
          </p:cNvPr>
          <p:cNvSpPr txBox="1">
            <a:spLocks/>
          </p:cNvSpPr>
          <p:nvPr/>
        </p:nvSpPr>
        <p:spPr>
          <a:xfrm>
            <a:off x="648640" y="1063490"/>
            <a:ext cx="7367205" cy="638086"/>
          </a:xfrm>
          <a:prstGeom prst="rect">
            <a:avLst/>
          </a:prstGeom>
          <a:noFill/>
        </p:spPr>
        <p:txBody>
          <a:bodyPr lIns="0" tIns="45720" rIns="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u="none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HxGN </a:t>
            </a:r>
            <a:r>
              <a:rPr lang="en-US" sz="2800" b="0" dirty="0" err="1">
                <a:latin typeface="Roboto Light" panose="02000000000000000000" pitchFamily="2" charset="0"/>
                <a:ea typeface="Roboto Light" panose="02000000000000000000" pitchFamily="2" charset="0"/>
              </a:rPr>
              <a:t>GeoCloud</a:t>
            </a:r>
            <a:r>
              <a:rPr lang="en-US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en-US" sz="2800" b="0" dirty="0" err="1">
                <a:latin typeface="Roboto Light" panose="02000000000000000000" pitchFamily="2" charset="0"/>
                <a:ea typeface="Roboto Light" panose="02000000000000000000" pitchFamily="2" charset="0"/>
              </a:rPr>
              <a:t>GeoCloud</a:t>
            </a:r>
            <a:r>
              <a:rPr lang="en-US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 Drive</a:t>
            </a:r>
            <a:endParaRPr lang="en-US" sz="16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8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Picture 6" descr="A device with a device on it&#10;&#10;Description automatically generated with medium confidence">
            <a:extLst>
              <a:ext uri="{FF2B5EF4-FFF2-40B4-BE49-F238E27FC236}">
                <a16:creationId xmlns:a16="http://schemas.microsoft.com/office/drawing/2014/main" id="{4DB6F61A-3663-4C1D-8E89-F68505E86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" y="1239940"/>
            <a:ext cx="12080699" cy="5033624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D9CB61A1-2F12-44E0-B589-9FADC5737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9" name="Picture 8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17303B48-E072-46F5-BF37-565C7C038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D5914-3B8F-6A39-96B8-626F2227B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70EB26F-803A-0BB9-AFD5-685732D74C34}"/>
              </a:ext>
            </a:extLst>
          </p:cNvPr>
          <p:cNvSpPr txBox="1">
            <a:spLocks/>
          </p:cNvSpPr>
          <p:nvPr/>
        </p:nvSpPr>
        <p:spPr>
          <a:xfrm>
            <a:off x="718533" y="2539126"/>
            <a:ext cx="5262138" cy="139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+mj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8416EDF-107B-6AC3-BCF9-BA14AD1109D3}"/>
              </a:ext>
            </a:extLst>
          </p:cNvPr>
          <p:cNvSpPr txBox="1">
            <a:spLocks/>
          </p:cNvSpPr>
          <p:nvPr/>
        </p:nvSpPr>
        <p:spPr>
          <a:xfrm>
            <a:off x="2047461" y="1245696"/>
            <a:ext cx="7782339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DESKTOP SYNCHRONISATION APP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01D63-6FBE-E60B-4950-653F028B33C8}"/>
              </a:ext>
            </a:extLst>
          </p:cNvPr>
          <p:cNvSpPr txBox="1">
            <a:spLocks/>
          </p:cNvSpPr>
          <p:nvPr/>
        </p:nvSpPr>
        <p:spPr>
          <a:xfrm>
            <a:off x="2047461" y="2272999"/>
            <a:ext cx="4163870" cy="31290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None/>
              <a:tabLst/>
              <a:defRPr/>
            </a:pPr>
            <a:r>
              <a:rPr kumimoji="0" lang="sl-SI" sz="2400" b="1" i="0" u="none" strike="noStrike" kern="1200" cap="none" spc="300" normalizeH="0" baseline="0" dirty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Vedno delajte s posodobljenimi podatki</a:t>
            </a:r>
            <a:endParaRPr kumimoji="0" lang="en-GB" sz="2400" b="0" i="0" u="none" strike="noStrike" kern="1200" cap="none" spc="300" normalizeH="0" baseline="0" dirty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Char char="»"/>
              <a:tabLst/>
              <a:defRPr/>
            </a:pP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Vsi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podatki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naloženi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prek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terenske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aplikacije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in Leica Captivate, se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samodejno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sinhronizirajo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z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datotečnim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sistemom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Windows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vašega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osebnega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računalnika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zahvaljujoč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aplikaciji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Desktop Synchronization App in so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neposredno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na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voljo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v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vaši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pisarniški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programski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opremi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0824D-1BD0-B00F-5E6B-D72E528796B6}"/>
              </a:ext>
            </a:extLst>
          </p:cNvPr>
          <p:cNvCxnSpPr>
            <a:cxnSpLocks/>
          </p:cNvCxnSpPr>
          <p:nvPr/>
        </p:nvCxnSpPr>
        <p:spPr>
          <a:xfrm>
            <a:off x="0" y="1501406"/>
            <a:ext cx="2047461" cy="0"/>
          </a:xfrm>
          <a:prstGeom prst="line">
            <a:avLst/>
          </a:prstGeom>
          <a:ln w="28575">
            <a:solidFill>
              <a:srgbClr val="68B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FE7456-C21D-1BB1-01B8-F98143CE5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669" y="1888029"/>
            <a:ext cx="4770967" cy="3724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A2684-D1D0-C982-2169-44F80B047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0360E5-9DDB-365C-C2D7-8B32F1A70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743" y="2149794"/>
            <a:ext cx="4222895" cy="2504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CDC948-CEE0-2AFB-DC53-EEFA2D6A12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576" y="3233057"/>
            <a:ext cx="1899963" cy="1104030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169FADCD-B2E4-45BD-843E-35A4E1765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4" name="Picture 13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01844F24-24DF-41EC-B009-7066FF102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E73BCD-4450-43E6-855A-B69C2F046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70EB26F-803A-0BB9-AFD5-685732D74C34}"/>
              </a:ext>
            </a:extLst>
          </p:cNvPr>
          <p:cNvSpPr txBox="1">
            <a:spLocks/>
          </p:cNvSpPr>
          <p:nvPr/>
        </p:nvSpPr>
        <p:spPr>
          <a:xfrm>
            <a:off x="718533" y="2539126"/>
            <a:ext cx="5262138" cy="139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+mj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8416EDF-107B-6AC3-BCF9-BA14AD1109D3}"/>
              </a:ext>
            </a:extLst>
          </p:cNvPr>
          <p:cNvSpPr txBox="1">
            <a:spLocks/>
          </p:cNvSpPr>
          <p:nvPr/>
        </p:nvSpPr>
        <p:spPr>
          <a:xfrm>
            <a:off x="2047461" y="1245696"/>
            <a:ext cx="6040625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LEICA CAPTIVATE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01D63-6FBE-E60B-4950-653F028B33C8}"/>
              </a:ext>
            </a:extLst>
          </p:cNvPr>
          <p:cNvSpPr txBox="1">
            <a:spLocks/>
          </p:cNvSpPr>
          <p:nvPr/>
        </p:nvSpPr>
        <p:spPr>
          <a:xfrm>
            <a:off x="2047461" y="2272999"/>
            <a:ext cx="4163870" cy="21318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None/>
              <a:tabLst/>
              <a:defRPr/>
            </a:pPr>
            <a:r>
              <a:rPr kumimoji="0" lang="sl-SI" sz="2400" b="1" i="0" u="none" strike="noStrike" kern="1200" cap="none" spc="300" normalizeH="0" baseline="0" noProof="0" dirty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Približajte teren in pisarno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Char char="»"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Neposreden dostop do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GeoCloud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Drive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prek Leica </a:t>
            </a:r>
            <a:r>
              <a:rPr kumimoji="0" lang="sl-S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Captivate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s terena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Prenesite podatke za delo, delajte na njem in naložite podatke v oblak za takojšen dostop v pisarni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0824D-1BD0-B00F-5E6B-D72E528796B6}"/>
              </a:ext>
            </a:extLst>
          </p:cNvPr>
          <p:cNvCxnSpPr>
            <a:cxnSpLocks/>
          </p:cNvCxnSpPr>
          <p:nvPr/>
        </p:nvCxnSpPr>
        <p:spPr>
          <a:xfrm>
            <a:off x="0" y="1501406"/>
            <a:ext cx="2047461" cy="0"/>
          </a:xfrm>
          <a:prstGeom prst="line">
            <a:avLst/>
          </a:prstGeom>
          <a:ln w="28575">
            <a:solidFill>
              <a:srgbClr val="68B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35A2684-D1D0-C982-2169-44F80B047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8" name="Picture 17" descr="A black rectangular device with a black screen&#10;&#10;Description automatically generated">
            <a:extLst>
              <a:ext uri="{FF2B5EF4-FFF2-40B4-BE49-F238E27FC236}">
                <a16:creationId xmlns:a16="http://schemas.microsoft.com/office/drawing/2014/main" id="{30829943-BDB5-4CBA-91FD-2B415F5A8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01" y="1605266"/>
            <a:ext cx="6862014" cy="3613279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7B7B6646-F0BE-1A39-9C73-A3797876F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070" y="2468682"/>
            <a:ext cx="3482875" cy="2170999"/>
          </a:xfrm>
          <a:prstGeom prst="rect">
            <a:avLst/>
          </a:prstGeom>
        </p:spPr>
      </p:pic>
      <p:pic>
        <p:nvPicPr>
          <p:cNvPr id="20" name="Picture 19" descr="A green and white device with a screen&#10;&#10;Description automatically generated">
            <a:extLst>
              <a:ext uri="{FF2B5EF4-FFF2-40B4-BE49-F238E27FC236}">
                <a16:creationId xmlns:a16="http://schemas.microsoft.com/office/drawing/2014/main" id="{80B1F61D-8294-42D6-B9D4-670A933A8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943" y="2379748"/>
            <a:ext cx="6451239" cy="3628822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C8D8DEBB-F57D-4319-BEBD-102BE688A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5" name="Picture 1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6340524F-BDFD-4D65-B9D6-97BD2D1D85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 descr="A blue and white circle">
            <a:extLst>
              <a:ext uri="{FF2B5EF4-FFF2-40B4-BE49-F238E27FC236}">
                <a16:creationId xmlns:a16="http://schemas.microsoft.com/office/drawing/2014/main" id="{25D50A1D-7C53-9581-6AD8-C9A0F4CA4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9446"/>
            <a:ext cx="12191999" cy="6897446"/>
          </a:xfrm>
          <a:prstGeom prst="rect">
            <a:avLst/>
          </a:prstGeo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E2D67C-636F-B56A-7175-5134B3C3A11A}"/>
              </a:ext>
            </a:extLst>
          </p:cNvPr>
          <p:cNvCxnSpPr>
            <a:cxnSpLocks/>
          </p:cNvCxnSpPr>
          <p:nvPr/>
        </p:nvCxnSpPr>
        <p:spPr>
          <a:xfrm>
            <a:off x="7904226" y="3206048"/>
            <a:ext cx="1054032" cy="0"/>
          </a:xfrm>
          <a:prstGeom prst="straightConnector1">
            <a:avLst/>
          </a:prstGeom>
          <a:ln w="5080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688198E-8D41-893D-DC9B-38FC7004D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06" y="2816840"/>
            <a:ext cx="897443" cy="897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C2871D-FF6D-2B5A-783C-24C7C6DFE6CF}"/>
              </a:ext>
            </a:extLst>
          </p:cNvPr>
          <p:cNvSpPr/>
          <p:nvPr/>
        </p:nvSpPr>
        <p:spPr>
          <a:xfrm>
            <a:off x="296885" y="4341257"/>
            <a:ext cx="1222266" cy="1454514"/>
          </a:xfrm>
          <a:prstGeom prst="wedgeRoundRectCallout">
            <a:avLst>
              <a:gd name="adj1" fmla="val 21207"/>
              <a:gd name="adj2" fmla="val -856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75FB024-1720-4F2F-7A59-A9542543D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9" y="5004939"/>
            <a:ext cx="332564" cy="61659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A469A8-6C27-25C2-67B7-E588D83572D1}"/>
              </a:ext>
            </a:extLst>
          </p:cNvPr>
          <p:cNvCxnSpPr>
            <a:cxnSpLocks/>
          </p:cNvCxnSpPr>
          <p:nvPr/>
        </p:nvCxnSpPr>
        <p:spPr>
          <a:xfrm flipH="1">
            <a:off x="1817660" y="3170808"/>
            <a:ext cx="1867452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E98CC6-1EC7-DB8F-7D07-9BFABED0D29A}"/>
              </a:ext>
            </a:extLst>
          </p:cNvPr>
          <p:cNvCxnSpPr>
            <a:cxnSpLocks/>
          </p:cNvCxnSpPr>
          <p:nvPr/>
        </p:nvCxnSpPr>
        <p:spPr>
          <a:xfrm flipV="1">
            <a:off x="5753846" y="3830451"/>
            <a:ext cx="0" cy="821348"/>
          </a:xfrm>
          <a:prstGeom prst="straightConnector1">
            <a:avLst/>
          </a:prstGeom>
          <a:ln w="53975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Repeat">
            <a:extLst>
              <a:ext uri="{FF2B5EF4-FFF2-40B4-BE49-F238E27FC236}">
                <a16:creationId xmlns:a16="http://schemas.microsoft.com/office/drawing/2014/main" id="{A1CF505A-2A29-DB91-5818-44DB8C55D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0686" y="4029584"/>
            <a:ext cx="426320" cy="4263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C00D0B-98E0-EAAC-C96E-247AEFB7AF04}"/>
              </a:ext>
            </a:extLst>
          </p:cNvPr>
          <p:cNvGrpSpPr/>
          <p:nvPr/>
        </p:nvGrpSpPr>
        <p:grpSpPr>
          <a:xfrm>
            <a:off x="2805646" y="4771200"/>
            <a:ext cx="983633" cy="1431238"/>
            <a:chOff x="2805646" y="4771200"/>
            <a:chExt cx="983633" cy="143123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BF06B28-5463-279E-4C4D-2173AC93058C}"/>
                </a:ext>
              </a:extLst>
            </p:cNvPr>
            <p:cNvSpPr/>
            <p:nvPr/>
          </p:nvSpPr>
          <p:spPr>
            <a:xfrm>
              <a:off x="2805646" y="4771200"/>
              <a:ext cx="983633" cy="1431238"/>
            </a:xfrm>
            <a:prstGeom prst="wedgeRoundRectCallout">
              <a:avLst>
                <a:gd name="adj1" fmla="val 110884"/>
                <a:gd name="adj2" fmla="val -2592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text, stationary, envelope, businesscard&#10;&#10;Description automatically generated">
              <a:extLst>
                <a:ext uri="{FF2B5EF4-FFF2-40B4-BE49-F238E27FC236}">
                  <a16:creationId xmlns:a16="http://schemas.microsoft.com/office/drawing/2014/main" id="{DAAD1526-DEB4-70E8-D26D-A91DD511F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0116" y="5740869"/>
              <a:ext cx="335437" cy="304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10A678-17AD-3746-A226-3BAEE98E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76985" y="5334288"/>
              <a:ext cx="305571" cy="336551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5A829D69-CD3A-6F26-F22B-856D97DC0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6312" y="5717427"/>
              <a:ext cx="351261" cy="35126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90EE9A-6B15-C349-70BF-2756DA7F7553}"/>
                </a:ext>
              </a:extLst>
            </p:cNvPr>
            <p:cNvGrpSpPr/>
            <p:nvPr/>
          </p:nvGrpSpPr>
          <p:grpSpPr>
            <a:xfrm>
              <a:off x="2996312" y="4859976"/>
              <a:ext cx="644753" cy="392459"/>
              <a:chOff x="3390317" y="4545974"/>
              <a:chExt cx="644753" cy="392459"/>
            </a:xfrm>
          </p:grpSpPr>
          <p:grpSp>
            <p:nvGrpSpPr>
              <p:cNvPr id="23" name="Graphic 64" descr="Internet">
                <a:extLst>
                  <a:ext uri="{FF2B5EF4-FFF2-40B4-BE49-F238E27FC236}">
                    <a16:creationId xmlns:a16="http://schemas.microsoft.com/office/drawing/2014/main" id="{6A8CEEA3-73F6-EA2A-ACEC-1DA7AFC2BF9B}"/>
                  </a:ext>
                </a:extLst>
              </p:cNvPr>
              <p:cNvGrpSpPr/>
              <p:nvPr/>
            </p:nvGrpSpPr>
            <p:grpSpPr>
              <a:xfrm>
                <a:off x="3390317" y="4545974"/>
                <a:ext cx="644753" cy="392459"/>
                <a:chOff x="3390317" y="4545974"/>
                <a:chExt cx="644753" cy="392459"/>
              </a:xfrm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DFFDAFF2-C9D0-42E8-D251-BA966B294FC7}"/>
                    </a:ext>
                  </a:extLst>
                </p:cNvPr>
                <p:cNvSpPr/>
                <p:nvPr/>
              </p:nvSpPr>
              <p:spPr>
                <a:xfrm>
                  <a:off x="3474415" y="4545974"/>
                  <a:ext cx="476556" cy="322376"/>
                </a:xfrm>
                <a:custGeom>
                  <a:avLst/>
                  <a:gdLst>
                    <a:gd name="connsiteX0" fmla="*/ 434508 w 476556"/>
                    <a:gd name="connsiteY0" fmla="*/ 280328 h 322376"/>
                    <a:gd name="connsiteX1" fmla="*/ 42049 w 476556"/>
                    <a:gd name="connsiteY1" fmla="*/ 280328 h 322376"/>
                    <a:gd name="connsiteX2" fmla="*/ 42049 w 476556"/>
                    <a:gd name="connsiteY2" fmla="*/ 42049 h 322376"/>
                    <a:gd name="connsiteX3" fmla="*/ 434508 w 476556"/>
                    <a:gd name="connsiteY3" fmla="*/ 42049 h 322376"/>
                    <a:gd name="connsiteX4" fmla="*/ 476557 w 476556"/>
                    <a:gd name="connsiteY4" fmla="*/ 28033 h 322376"/>
                    <a:gd name="connsiteX5" fmla="*/ 448524 w 476556"/>
                    <a:gd name="connsiteY5" fmla="*/ 0 h 322376"/>
                    <a:gd name="connsiteX6" fmla="*/ 28033 w 476556"/>
                    <a:gd name="connsiteY6" fmla="*/ 0 h 322376"/>
                    <a:gd name="connsiteX7" fmla="*/ 0 w 476556"/>
                    <a:gd name="connsiteY7" fmla="*/ 28033 h 322376"/>
                    <a:gd name="connsiteX8" fmla="*/ 0 w 476556"/>
                    <a:gd name="connsiteY8" fmla="*/ 322377 h 322376"/>
                    <a:gd name="connsiteX9" fmla="*/ 476557 w 476556"/>
                    <a:gd name="connsiteY9" fmla="*/ 322377 h 322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6556" h="322376">
                      <a:moveTo>
                        <a:pt x="434508" y="280328"/>
                      </a:moveTo>
                      <a:lnTo>
                        <a:pt x="42049" y="280328"/>
                      </a:lnTo>
                      <a:lnTo>
                        <a:pt x="42049" y="42049"/>
                      </a:lnTo>
                      <a:lnTo>
                        <a:pt x="434508" y="42049"/>
                      </a:lnTo>
                      <a:close/>
                      <a:moveTo>
                        <a:pt x="476557" y="28033"/>
                      </a:moveTo>
                      <a:cubicBezTo>
                        <a:pt x="476557" y="12551"/>
                        <a:pt x="464006" y="0"/>
                        <a:pt x="448524" y="0"/>
                      </a:cubicBezTo>
                      <a:lnTo>
                        <a:pt x="28033" y="0"/>
                      </a:lnTo>
                      <a:cubicBezTo>
                        <a:pt x="12551" y="0"/>
                        <a:pt x="0" y="12551"/>
                        <a:pt x="0" y="28033"/>
                      </a:cubicBezTo>
                      <a:lnTo>
                        <a:pt x="0" y="322377"/>
                      </a:lnTo>
                      <a:lnTo>
                        <a:pt x="476557" y="322377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69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E866D48-6510-A267-B777-44C80D0BEA77}"/>
                    </a:ext>
                  </a:extLst>
                </p:cNvPr>
                <p:cNvSpPr/>
                <p:nvPr/>
              </p:nvSpPr>
              <p:spPr>
                <a:xfrm>
                  <a:off x="3390317" y="4896384"/>
                  <a:ext cx="644753" cy="42049"/>
                </a:xfrm>
                <a:custGeom>
                  <a:avLst/>
                  <a:gdLst>
                    <a:gd name="connsiteX0" fmla="*/ 364426 w 644753"/>
                    <a:gd name="connsiteY0" fmla="*/ 0 h 42049"/>
                    <a:gd name="connsiteX1" fmla="*/ 364426 w 644753"/>
                    <a:gd name="connsiteY1" fmla="*/ 7008 h 42049"/>
                    <a:gd name="connsiteX2" fmla="*/ 358287 w 644753"/>
                    <a:gd name="connsiteY2" fmla="*/ 14016 h 42049"/>
                    <a:gd name="connsiteX3" fmla="*/ 357418 w 644753"/>
                    <a:gd name="connsiteY3" fmla="*/ 14016 h 42049"/>
                    <a:gd name="connsiteX4" fmla="*/ 287336 w 644753"/>
                    <a:gd name="connsiteY4" fmla="*/ 14016 h 42049"/>
                    <a:gd name="connsiteX5" fmla="*/ 280328 w 644753"/>
                    <a:gd name="connsiteY5" fmla="*/ 7878 h 42049"/>
                    <a:gd name="connsiteX6" fmla="*/ 280328 w 644753"/>
                    <a:gd name="connsiteY6" fmla="*/ 7008 h 42049"/>
                    <a:gd name="connsiteX7" fmla="*/ 280328 w 644753"/>
                    <a:gd name="connsiteY7" fmla="*/ 0 h 42049"/>
                    <a:gd name="connsiteX8" fmla="*/ 0 w 644753"/>
                    <a:gd name="connsiteY8" fmla="*/ 0 h 42049"/>
                    <a:gd name="connsiteX9" fmla="*/ 0 w 644753"/>
                    <a:gd name="connsiteY9" fmla="*/ 14016 h 42049"/>
                    <a:gd name="connsiteX10" fmla="*/ 28033 w 644753"/>
                    <a:gd name="connsiteY10" fmla="*/ 42049 h 42049"/>
                    <a:gd name="connsiteX11" fmla="*/ 616721 w 644753"/>
                    <a:gd name="connsiteY11" fmla="*/ 42049 h 42049"/>
                    <a:gd name="connsiteX12" fmla="*/ 644753 w 644753"/>
                    <a:gd name="connsiteY12" fmla="*/ 14016 h 42049"/>
                    <a:gd name="connsiteX13" fmla="*/ 644753 w 644753"/>
                    <a:gd name="connsiteY13" fmla="*/ 0 h 4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44753" h="42049">
                      <a:moveTo>
                        <a:pt x="364426" y="0"/>
                      </a:moveTo>
                      <a:lnTo>
                        <a:pt x="364426" y="7008"/>
                      </a:lnTo>
                      <a:cubicBezTo>
                        <a:pt x="364666" y="10638"/>
                        <a:pt x="361918" y="13776"/>
                        <a:pt x="358287" y="14016"/>
                      </a:cubicBezTo>
                      <a:cubicBezTo>
                        <a:pt x="357998" y="14035"/>
                        <a:pt x="357707" y="14035"/>
                        <a:pt x="357418" y="14016"/>
                      </a:cubicBezTo>
                      <a:lnTo>
                        <a:pt x="287336" y="14016"/>
                      </a:lnTo>
                      <a:cubicBezTo>
                        <a:pt x="283705" y="14257"/>
                        <a:pt x="280568" y="11508"/>
                        <a:pt x="280328" y="7878"/>
                      </a:cubicBezTo>
                      <a:cubicBezTo>
                        <a:pt x="280309" y="7588"/>
                        <a:pt x="280309" y="7298"/>
                        <a:pt x="280328" y="7008"/>
                      </a:cubicBezTo>
                      <a:lnTo>
                        <a:pt x="280328" y="0"/>
                      </a:lnTo>
                      <a:lnTo>
                        <a:pt x="0" y="0"/>
                      </a:lnTo>
                      <a:lnTo>
                        <a:pt x="0" y="14016"/>
                      </a:lnTo>
                      <a:cubicBezTo>
                        <a:pt x="0" y="29498"/>
                        <a:pt x="12551" y="42049"/>
                        <a:pt x="28033" y="42049"/>
                      </a:cubicBezTo>
                      <a:lnTo>
                        <a:pt x="616721" y="42049"/>
                      </a:lnTo>
                      <a:cubicBezTo>
                        <a:pt x="632202" y="42049"/>
                        <a:pt x="644753" y="29498"/>
                        <a:pt x="644753" y="14016"/>
                      </a:cubicBezTo>
                      <a:lnTo>
                        <a:pt x="644753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69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CD7E43E3-8EEE-57A3-FC01-53A35A4A24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7371" y="4594593"/>
                <a:ext cx="222676" cy="222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20C70A-9A56-D805-B964-29C8EDDF66F7}"/>
              </a:ext>
            </a:extLst>
          </p:cNvPr>
          <p:cNvCxnSpPr>
            <a:cxnSpLocks/>
          </p:cNvCxnSpPr>
          <p:nvPr/>
        </p:nvCxnSpPr>
        <p:spPr>
          <a:xfrm>
            <a:off x="1817660" y="3429000"/>
            <a:ext cx="1866452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FB308A0-BA0D-0FDB-0236-30B65CE6D0F3}"/>
              </a:ext>
            </a:extLst>
          </p:cNvPr>
          <p:cNvSpPr txBox="1"/>
          <p:nvPr/>
        </p:nvSpPr>
        <p:spPr>
          <a:xfrm>
            <a:off x="8227774" y="269081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29" name="Picture 28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EEED5888-BE0E-931D-5C07-3CFC3E259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2885" y="2520800"/>
            <a:ext cx="863240" cy="863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5420F-90E9-E411-18AA-B2086E4D1A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6140" y="2435730"/>
            <a:ext cx="2829281" cy="1593854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31" name="Picture 30" descr="A picture containing symbol, line, hanger&#10;&#10;Description automatically generated">
            <a:extLst>
              <a:ext uri="{FF2B5EF4-FFF2-40B4-BE49-F238E27FC236}">
                <a16:creationId xmlns:a16="http://schemas.microsoft.com/office/drawing/2014/main" id="{4BAEEB87-1D42-5D90-898E-456740A9D8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4355" y="3506947"/>
            <a:ext cx="541482" cy="414671"/>
          </a:xfrm>
          <a:prstGeom prst="rect">
            <a:avLst/>
          </a:prstGeom>
        </p:spPr>
      </p:pic>
      <p:pic>
        <p:nvPicPr>
          <p:cNvPr id="32" name="Picture 31" descr="A picture containing symbol, graphics, font, design&#10;&#10;Description automatically generated">
            <a:extLst>
              <a:ext uri="{FF2B5EF4-FFF2-40B4-BE49-F238E27FC236}">
                <a16:creationId xmlns:a16="http://schemas.microsoft.com/office/drawing/2014/main" id="{FEA1F03F-B661-F847-0C2E-C1BC4554EF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9703" y="2690810"/>
            <a:ext cx="486587" cy="486587"/>
          </a:xfrm>
          <a:prstGeom prst="rect">
            <a:avLst/>
          </a:prstGeom>
        </p:spPr>
      </p:pic>
      <p:pic>
        <p:nvPicPr>
          <p:cNvPr id="33" name="Graphic 32" descr="Internet">
            <a:extLst>
              <a:ext uri="{FF2B5EF4-FFF2-40B4-BE49-F238E27FC236}">
                <a16:creationId xmlns:a16="http://schemas.microsoft.com/office/drawing/2014/main" id="{A489CFC8-2073-EAB5-01E3-9DEDB4D501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13571" y="5236938"/>
            <a:ext cx="528953" cy="528953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CE7232C-B34E-5D1F-C5DA-20CCC4FF182A}"/>
              </a:ext>
            </a:extLst>
          </p:cNvPr>
          <p:cNvSpPr/>
          <p:nvPr/>
        </p:nvSpPr>
        <p:spPr>
          <a:xfrm>
            <a:off x="10860526" y="4699758"/>
            <a:ext cx="1184717" cy="1096013"/>
          </a:xfrm>
          <a:prstGeom prst="wedgeRoundRectCallout">
            <a:avLst>
              <a:gd name="adj1" fmla="val 21778"/>
              <a:gd name="adj2" fmla="val -8540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phic 34" descr="Computer">
            <a:extLst>
              <a:ext uri="{FF2B5EF4-FFF2-40B4-BE49-F238E27FC236}">
                <a16:creationId xmlns:a16="http://schemas.microsoft.com/office/drawing/2014/main" id="{FA5CCCF8-6390-0971-312A-4AF9014CA2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22738" y="5200880"/>
            <a:ext cx="477449" cy="57187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FE3A667-6A31-B816-D0DA-DE3EF8E6EA4D}"/>
              </a:ext>
            </a:extLst>
          </p:cNvPr>
          <p:cNvGrpSpPr/>
          <p:nvPr/>
        </p:nvGrpSpPr>
        <p:grpSpPr>
          <a:xfrm>
            <a:off x="11131531" y="4869403"/>
            <a:ext cx="618392" cy="223716"/>
            <a:chOff x="8582045" y="2830499"/>
            <a:chExt cx="618392" cy="223716"/>
          </a:xfrm>
        </p:grpSpPr>
        <p:pic>
          <p:nvPicPr>
            <p:cNvPr id="37" name="Picture 36" descr="Logo, icon&#10;&#10;Description automatically generated">
              <a:extLst>
                <a:ext uri="{FF2B5EF4-FFF2-40B4-BE49-F238E27FC236}">
                  <a16:creationId xmlns:a16="http://schemas.microsoft.com/office/drawing/2014/main" id="{1F453514-BD7C-F942-C94C-3674C9C13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992924" y="2842552"/>
              <a:ext cx="207513" cy="211663"/>
            </a:xfrm>
            <a:prstGeom prst="rect">
              <a:avLst/>
            </a:prstGeom>
          </p:spPr>
        </p:pic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BE32119C-B1BE-F05A-C793-339F41F4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582045" y="2830499"/>
              <a:ext cx="220620" cy="218998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3E42A69-5203-4A25-03DC-43468D04231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6992288" y="4455904"/>
            <a:ext cx="1078556" cy="1736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F040B34-9FC9-9B08-C241-2D71F24114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47910" y="4681176"/>
            <a:ext cx="2321444" cy="1470509"/>
          </a:xfrm>
          <a:prstGeom prst="rect">
            <a:avLst/>
          </a:prstGeom>
        </p:spPr>
      </p:pic>
      <p:pic>
        <p:nvPicPr>
          <p:cNvPr id="42" name="Picture 41" descr="A black square with yellow text&#10;&#10;Description automatically generated">
            <a:extLst>
              <a:ext uri="{FF2B5EF4-FFF2-40B4-BE49-F238E27FC236}">
                <a16:creationId xmlns:a16="http://schemas.microsoft.com/office/drawing/2014/main" id="{53727762-307C-1665-98A9-C4C7BB030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3" y="1835710"/>
            <a:ext cx="907760" cy="907760"/>
          </a:xfrm>
          <a:prstGeom prst="rect">
            <a:avLst/>
          </a:prstGeom>
        </p:spPr>
      </p:pic>
      <p:pic>
        <p:nvPicPr>
          <p:cNvPr id="43" name="Picture 42" descr="A blue and green outline of a cloud&#10;&#10;Description automatically generated with low confidence">
            <a:extLst>
              <a:ext uri="{FF2B5EF4-FFF2-40B4-BE49-F238E27FC236}">
                <a16:creationId xmlns:a16="http://schemas.microsoft.com/office/drawing/2014/main" id="{83164C99-CF9F-EFD0-C7CD-A06770BF487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32114" y="806820"/>
            <a:ext cx="3987749" cy="3829034"/>
          </a:xfrm>
          <a:prstGeom prst="rect">
            <a:avLst/>
          </a:prstGeom>
        </p:spPr>
      </p:pic>
      <p:pic>
        <p:nvPicPr>
          <p:cNvPr id="44" name="Picture 43" descr="A black rectangular device with a black screen&#10;&#10;Description automatically generated">
            <a:extLst>
              <a:ext uri="{FF2B5EF4-FFF2-40B4-BE49-F238E27FC236}">
                <a16:creationId xmlns:a16="http://schemas.microsoft.com/office/drawing/2014/main" id="{E75D500C-59DE-48D7-A88E-11D2AFA9CF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9" y="4413196"/>
            <a:ext cx="989981" cy="521287"/>
          </a:xfrm>
          <a:prstGeom prst="rect">
            <a:avLst/>
          </a:prstGeom>
        </p:spPr>
      </p:pic>
      <p:pic>
        <p:nvPicPr>
          <p:cNvPr id="46" name="Picture 45" descr="A screenshot of a computer&#10;&#10;Description automatically generated">
            <a:extLst>
              <a:ext uri="{FF2B5EF4-FFF2-40B4-BE49-F238E27FC236}">
                <a16:creationId xmlns:a16="http://schemas.microsoft.com/office/drawing/2014/main" id="{D26AE218-5BFF-4F39-B46C-69B9D710053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06" y="4534848"/>
            <a:ext cx="502473" cy="313209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">
            <a:extLst>
              <a:ext uri="{FF2B5EF4-FFF2-40B4-BE49-F238E27FC236}">
                <a16:creationId xmlns:a16="http://schemas.microsoft.com/office/drawing/2014/main" id="{F42C2B41-9EEB-41E0-8B2E-AA07CF674FF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6" y="4709832"/>
            <a:ext cx="834107" cy="1170676"/>
          </a:xfrm>
          <a:prstGeom prst="rect">
            <a:avLst/>
          </a:prstGeom>
        </p:spPr>
      </p:pic>
      <p:pic>
        <p:nvPicPr>
          <p:cNvPr id="45" name="Picture 44" descr="Logo&#10;&#10;Description automatically generated with medium confidence">
            <a:extLst>
              <a:ext uri="{FF2B5EF4-FFF2-40B4-BE49-F238E27FC236}">
                <a16:creationId xmlns:a16="http://schemas.microsoft.com/office/drawing/2014/main" id="{9293B330-F4CE-40C3-812B-6D20FC4C321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47" name="Picture 46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5EDE9EE7-02C8-4B50-A65C-07837763039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9DD999ED-927E-40E0-9D57-0D0A5420275E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GeoCloud</a:t>
            </a: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Drive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40ED1CBA-7595-4FBD-8612-CADDB575C123}"/>
              </a:ext>
            </a:extLst>
          </p:cNvPr>
          <p:cNvSpPr txBox="1">
            <a:spLocks/>
          </p:cNvSpPr>
          <p:nvPr/>
        </p:nvSpPr>
        <p:spPr>
          <a:xfrm>
            <a:off x="648640" y="1063490"/>
            <a:ext cx="7367205" cy="638086"/>
          </a:xfrm>
          <a:prstGeom prst="rect">
            <a:avLst/>
          </a:prstGeom>
          <a:noFill/>
        </p:spPr>
        <p:txBody>
          <a:bodyPr lIns="0" tIns="45720" rIns="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u="none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800" b="0" dirty="0">
                <a:latin typeface="Roboto Light" panose="02000000000000000000" pitchFamily="2" charset="0"/>
                <a:ea typeface="Roboto Light" panose="02000000000000000000" pitchFamily="2" charset="0"/>
              </a:rPr>
              <a:t>Pregled</a:t>
            </a:r>
            <a:endParaRPr lang="en-US" sz="28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3" descr="A blue and white circle&#10;&#10;Description automatically generated">
            <a:extLst>
              <a:ext uri="{FF2B5EF4-FFF2-40B4-BE49-F238E27FC236}">
                <a16:creationId xmlns:a16="http://schemas.microsoft.com/office/drawing/2014/main" id="{9A93421E-B414-DF9C-FFA8-549AD21A0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5" cy="6858000"/>
          </a:xfrm>
          <a:prstGeom prst="rect">
            <a:avLst/>
          </a:prstGeom>
          <a:noFill/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3ECD7E52-F3F5-7173-E940-D74228C9848B}"/>
              </a:ext>
            </a:extLst>
          </p:cNvPr>
          <p:cNvSpPr txBox="1"/>
          <p:nvPr/>
        </p:nvSpPr>
        <p:spPr>
          <a:xfrm>
            <a:off x="3282194" y="2178177"/>
            <a:ext cx="7716006" cy="2952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sl-SI" sz="2000" b="0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/>
              </a:rPr>
              <a:t>Prenos podatkov in sinhronizacija</a:t>
            </a:r>
            <a:endParaRPr kumimoji="0" lang="en-GB" sz="2000" b="0" i="0" u="none" strike="noStrike" kern="1200" cap="none" spc="30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sl-SI" sz="2000" b="0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/>
              </a:rPr>
              <a:t>Shranjevanje podatkov v oblaku</a:t>
            </a:r>
            <a:endParaRPr kumimoji="0" lang="en-GB" sz="2000" b="0" i="0" u="none" strike="noStrike" kern="1200" cap="none" spc="30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sl-SI" sz="2000" b="0" i="0" u="none" strike="noStrike" kern="1200" cap="none" spc="30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/>
              </a:rPr>
              <a:t>Upravljanje s podatki in nadzor dostopa</a:t>
            </a:r>
            <a:endParaRPr kumimoji="0" lang="en-GB" sz="2000" b="0" i="0" u="none" strike="noStrike" kern="1200" cap="none" spc="30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6517E-2382-A3BF-1EE0-C0316A13FA6D}"/>
              </a:ext>
            </a:extLst>
          </p:cNvPr>
          <p:cNvCxnSpPr>
            <a:cxnSpLocks/>
          </p:cNvCxnSpPr>
          <p:nvPr/>
        </p:nvCxnSpPr>
        <p:spPr>
          <a:xfrm>
            <a:off x="0" y="1541162"/>
            <a:ext cx="2047461" cy="0"/>
          </a:xfrm>
          <a:prstGeom prst="line">
            <a:avLst/>
          </a:prstGeom>
          <a:ln w="28575">
            <a:solidFill>
              <a:srgbClr val="68B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FFEA3F7B-AE2E-0D2F-8A27-479C0AD50434}"/>
              </a:ext>
            </a:extLst>
          </p:cNvPr>
          <p:cNvSpPr txBox="1">
            <a:spLocks/>
          </p:cNvSpPr>
          <p:nvPr/>
        </p:nvSpPr>
        <p:spPr>
          <a:xfrm>
            <a:off x="1015376" y="829557"/>
            <a:ext cx="8199225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GeoCloud</a:t>
            </a: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Drive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	 </a:t>
            </a:r>
            <a:r>
              <a:rPr kumimoji="0" lang="sl-SI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GLAVNE ZNAČILNOSTI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E14FB-B78E-BDDD-1C54-2F993286BEB3}"/>
              </a:ext>
            </a:extLst>
          </p:cNvPr>
          <p:cNvSpPr txBox="1"/>
          <p:nvPr/>
        </p:nvSpPr>
        <p:spPr>
          <a:xfrm>
            <a:off x="2760391" y="2495893"/>
            <a:ext cx="728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160B5-F397-68C3-4075-85370370132B}"/>
              </a:ext>
            </a:extLst>
          </p:cNvPr>
          <p:cNvSpPr txBox="1"/>
          <p:nvPr/>
        </p:nvSpPr>
        <p:spPr>
          <a:xfrm>
            <a:off x="2760391" y="3527574"/>
            <a:ext cx="728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34B57-582C-EF26-D58D-4E407446D4ED}"/>
              </a:ext>
            </a:extLst>
          </p:cNvPr>
          <p:cNvSpPr txBox="1"/>
          <p:nvPr/>
        </p:nvSpPr>
        <p:spPr>
          <a:xfrm>
            <a:off x="2760391" y="4593440"/>
            <a:ext cx="728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7338A-7598-AB56-C0FB-FDFD2A6AB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5" name="Picture 4" descr="A blue and green arrows in a circle&#10;&#10;Description automatically generated">
            <a:extLst>
              <a:ext uri="{FF2B5EF4-FFF2-40B4-BE49-F238E27FC236}">
                <a16:creationId xmlns:a16="http://schemas.microsoft.com/office/drawing/2014/main" id="{201C9DD9-D971-3EA8-69D6-CA5A31BDE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369" y="2495893"/>
            <a:ext cx="722938" cy="722938"/>
          </a:xfrm>
          <a:prstGeom prst="rect">
            <a:avLst/>
          </a:prstGeom>
        </p:spPr>
      </p:pic>
      <p:pic>
        <p:nvPicPr>
          <p:cNvPr id="14" name="Picture 13" descr="A blue and green outline of a cloud&#10;&#10;Description automatically generated">
            <a:extLst>
              <a:ext uri="{FF2B5EF4-FFF2-40B4-BE49-F238E27FC236}">
                <a16:creationId xmlns:a16="http://schemas.microsoft.com/office/drawing/2014/main" id="{4E1BCA11-6624-486A-76EC-D8113F261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7" y="3543236"/>
            <a:ext cx="722938" cy="694165"/>
          </a:xfrm>
          <a:prstGeom prst="rect">
            <a:avLst/>
          </a:prstGeom>
        </p:spPr>
      </p:pic>
      <p:pic>
        <p:nvPicPr>
          <p:cNvPr id="18" name="Picture 17" descr="A screen with gears and checklist&#10;&#10;Description automatically generated">
            <a:extLst>
              <a:ext uri="{FF2B5EF4-FFF2-40B4-BE49-F238E27FC236}">
                <a16:creationId xmlns:a16="http://schemas.microsoft.com/office/drawing/2014/main" id="{F57446B7-B76C-4B22-EF70-4443587AF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57" y="4561806"/>
            <a:ext cx="787424" cy="821219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A415301B-C823-4299-BB49-A31FA1C0E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6" name="Picture 15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923F1608-EE66-4F74-8222-A906881DA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1E3FA-A453-BBED-8159-DBDB705C4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8B8A411-DF29-59EE-72DE-AE3014780CD4}"/>
              </a:ext>
            </a:extLst>
          </p:cNvPr>
          <p:cNvSpPr txBox="1">
            <a:spLocks/>
          </p:cNvSpPr>
          <p:nvPr/>
        </p:nvSpPr>
        <p:spPr>
          <a:xfrm>
            <a:off x="4355695" y="3747906"/>
            <a:ext cx="7726346" cy="1802154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600" spc="300" dirty="0">
                <a:solidFill>
                  <a:srgbClr val="68B9DC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Prednosti</a:t>
            </a:r>
            <a:endParaRPr kumimoji="0" lang="en-US" sz="11600" b="0" i="0" u="none" strike="noStrike" kern="1200" cap="none" spc="300" normalizeH="0" baseline="0" noProof="0" dirty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DDA51D-5E82-0DC2-D774-73EB1DCFE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BE07CB3-B94F-4DB2-8C56-1C192780B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8" name="Picture 7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B6D5AFEF-6158-4F32-A91D-88507EDC4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F747A-BD40-BFFC-FBE2-DA845A850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5E6C54-8790-D60C-CDD2-BA394E144A6F}"/>
              </a:ext>
            </a:extLst>
          </p:cNvPr>
          <p:cNvSpPr txBox="1">
            <a:spLocks/>
          </p:cNvSpPr>
          <p:nvPr/>
        </p:nvSpPr>
        <p:spPr>
          <a:xfrm>
            <a:off x="3277858" y="5084758"/>
            <a:ext cx="7284561" cy="64633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  <a:defRPr/>
            </a:pPr>
            <a:r>
              <a:rPr lang="en-US" sz="2000" dirty="0" err="1"/>
              <a:t>GeoCloud</a:t>
            </a:r>
            <a:r>
              <a:rPr lang="en-US" sz="2000" dirty="0"/>
              <a:t> Drive z</a:t>
            </a:r>
            <a:r>
              <a:rPr lang="en-SI" sz="2000" dirty="0" err="1"/>
              <a:t>agotavlja</a:t>
            </a:r>
            <a:r>
              <a:rPr lang="en-SI" sz="2000" dirty="0"/>
              <a:t> </a:t>
            </a:r>
            <a:r>
              <a:rPr lang="en-SI" sz="2000" dirty="0" err="1"/>
              <a:t>brezhiben</a:t>
            </a:r>
            <a:r>
              <a:rPr lang="en-SI" sz="2000" dirty="0"/>
              <a:t> </a:t>
            </a:r>
            <a:r>
              <a:rPr lang="en-SI" sz="2000" dirty="0" err="1"/>
              <a:t>prenos</a:t>
            </a:r>
            <a:r>
              <a:rPr lang="en-SI" sz="2000" dirty="0"/>
              <a:t> </a:t>
            </a:r>
            <a:r>
              <a:rPr lang="en-SI" sz="2000" dirty="0" err="1"/>
              <a:t>podatkov</a:t>
            </a:r>
            <a:r>
              <a:rPr lang="en-SI" sz="2000" dirty="0"/>
              <a:t>, </a:t>
            </a:r>
            <a:r>
              <a:rPr lang="en-SI" sz="2000" dirty="0" err="1"/>
              <a:t>prihranek</a:t>
            </a:r>
            <a:r>
              <a:rPr lang="en-SI" sz="2000" dirty="0"/>
              <a:t> </a:t>
            </a:r>
            <a:r>
              <a:rPr lang="en-SI" sz="2000" dirty="0" err="1"/>
              <a:t>časa</a:t>
            </a:r>
            <a:r>
              <a:rPr lang="en-SI" sz="2000" dirty="0"/>
              <a:t> in </a:t>
            </a:r>
            <a:r>
              <a:rPr lang="en-SI" sz="2000" dirty="0" err="1"/>
              <a:t>zmanjšanje</a:t>
            </a:r>
            <a:r>
              <a:rPr lang="en-SI" sz="2000" dirty="0"/>
              <a:t> </a:t>
            </a:r>
            <a:r>
              <a:rPr lang="en-SI" sz="2000" dirty="0" err="1"/>
              <a:t>ponovnega</a:t>
            </a:r>
            <a:r>
              <a:rPr lang="en-SI" sz="2000" dirty="0"/>
              <a:t> dela</a:t>
            </a:r>
            <a:r>
              <a:rPr lang="en-US" sz="2000" dirty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EAA8C26-9A98-13C0-AA65-33DF6F8E2B5A}"/>
              </a:ext>
            </a:extLst>
          </p:cNvPr>
          <p:cNvSpPr txBox="1">
            <a:spLocks/>
          </p:cNvSpPr>
          <p:nvPr/>
        </p:nvSpPr>
        <p:spPr>
          <a:xfrm>
            <a:off x="1929052" y="2857155"/>
            <a:ext cx="1766648" cy="2579258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300" normalizeH="0" baseline="0" noProof="0" dirty="0">
                <a:ln>
                  <a:noFill/>
                </a:ln>
                <a:solidFill>
                  <a:srgbClr val="68B9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4C954F9-EA34-26B7-64FC-D3D43F60BABD}"/>
              </a:ext>
            </a:extLst>
          </p:cNvPr>
          <p:cNvSpPr txBox="1">
            <a:spLocks/>
          </p:cNvSpPr>
          <p:nvPr/>
        </p:nvSpPr>
        <p:spPr>
          <a:xfrm>
            <a:off x="3277858" y="4352921"/>
            <a:ext cx="8152091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Prihranek časa</a:t>
            </a: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CDEE4-27AC-32BD-6B93-F755ADB39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2800" y="3537260"/>
            <a:ext cx="545800" cy="60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47DCD4-59B2-CCD3-0D91-6DF9D3A2E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05E3519F-5A65-452C-BB90-05C3CD76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3" name="Picture 12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4E1922FF-C2E2-4A79-8D6D-695F98030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4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1E3FA-A453-BBED-8159-DBDB705C4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7D10A-397A-B628-5DDF-9AAE2A113AB6}"/>
              </a:ext>
            </a:extLst>
          </p:cNvPr>
          <p:cNvSpPr txBox="1">
            <a:spLocks/>
          </p:cNvSpPr>
          <p:nvPr/>
        </p:nvSpPr>
        <p:spPr>
          <a:xfrm>
            <a:off x="7464131" y="2579258"/>
            <a:ext cx="417542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  <a:defRPr/>
            </a:pPr>
            <a:r>
              <a:rPr lang="en-SI" sz="2000" dirty="0" err="1"/>
              <a:t>Sodelovanje</a:t>
            </a:r>
            <a:r>
              <a:rPr lang="en-SI" sz="2000" dirty="0"/>
              <a:t> </a:t>
            </a:r>
            <a:r>
              <a:rPr lang="en-SI" sz="2000" dirty="0" err="1"/>
              <a:t>brez</a:t>
            </a:r>
            <a:r>
              <a:rPr lang="en-SI" sz="2000" dirty="0"/>
              <a:t> </a:t>
            </a:r>
            <a:r>
              <a:rPr lang="en-SI" sz="2000" dirty="0" err="1"/>
              <a:t>napora</a:t>
            </a:r>
            <a:r>
              <a:rPr lang="en-SI" sz="2000" dirty="0"/>
              <a:t>, </a:t>
            </a:r>
            <a:r>
              <a:rPr lang="en-SI" sz="2000" dirty="0" err="1"/>
              <a:t>nadzor</a:t>
            </a:r>
            <a:r>
              <a:rPr lang="en-SI" sz="2000" dirty="0"/>
              <a:t> </a:t>
            </a:r>
            <a:r>
              <a:rPr lang="sl-SI" sz="2000" dirty="0" err="1"/>
              <a:t>an</a:t>
            </a:r>
            <a:r>
              <a:rPr lang="en-SI" sz="2000" dirty="0"/>
              <a:t>d </a:t>
            </a:r>
            <a:r>
              <a:rPr lang="en-SI" sz="2000" dirty="0" err="1"/>
              <a:t>projektom</a:t>
            </a:r>
            <a:r>
              <a:rPr lang="en-SI" sz="2000" dirty="0"/>
              <a:t> in </a:t>
            </a:r>
            <a:r>
              <a:rPr lang="en-SI" sz="2000" dirty="0" err="1"/>
              <a:t>brezhiben</a:t>
            </a:r>
            <a:r>
              <a:rPr lang="en-SI" sz="2000" dirty="0"/>
              <a:t> </a:t>
            </a:r>
            <a:r>
              <a:rPr lang="en-SI" sz="2000" dirty="0" err="1"/>
              <a:t>dostop</a:t>
            </a:r>
            <a:r>
              <a:rPr lang="en-SI" sz="2000" dirty="0"/>
              <a:t> do </a:t>
            </a:r>
            <a:r>
              <a:rPr lang="en-SI" sz="2000" dirty="0" err="1"/>
              <a:t>podatkov</a:t>
            </a:r>
            <a:r>
              <a:rPr lang="en-SI" sz="2000" dirty="0"/>
              <a:t> z </a:t>
            </a:r>
            <a:r>
              <a:rPr lang="en-SI" sz="2000" dirty="0" err="1"/>
              <a:t>integriranimi</a:t>
            </a:r>
            <a:r>
              <a:rPr lang="en-SI" sz="2000" dirty="0"/>
              <a:t> </a:t>
            </a:r>
            <a:r>
              <a:rPr lang="en-SI" sz="2000" dirty="0" err="1"/>
              <a:t>funkcijami</a:t>
            </a:r>
            <a:r>
              <a:rPr lang="en-SI" sz="2000" dirty="0"/>
              <a:t> </a:t>
            </a:r>
            <a:r>
              <a:rPr lang="en-SI" sz="2000" dirty="0" err="1"/>
              <a:t>GeoCloud</a:t>
            </a:r>
            <a:r>
              <a:rPr lang="en-SI" sz="2000" dirty="0"/>
              <a:t> Drive</a:t>
            </a:r>
            <a:endParaRPr lang="en-US" sz="20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8B8A411-DF29-59EE-72DE-AE3014780CD4}"/>
              </a:ext>
            </a:extLst>
          </p:cNvPr>
          <p:cNvSpPr txBox="1">
            <a:spLocks/>
          </p:cNvSpPr>
          <p:nvPr/>
        </p:nvSpPr>
        <p:spPr>
          <a:xfrm>
            <a:off x="5869901" y="849742"/>
            <a:ext cx="1766648" cy="2579258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300" normalizeH="0" baseline="0" noProof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E9BB204-E676-E09F-2D1A-1DC4C882E5AB}"/>
              </a:ext>
            </a:extLst>
          </p:cNvPr>
          <p:cNvSpPr txBox="1">
            <a:spLocks/>
          </p:cNvSpPr>
          <p:nvPr/>
        </p:nvSpPr>
        <p:spPr>
          <a:xfrm>
            <a:off x="7504734" y="1847421"/>
            <a:ext cx="8152091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U</a:t>
            </a:r>
            <a:r>
              <a:rPr kumimoji="0" lang="en-SI" sz="4000" b="0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dobje</a:t>
            </a: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8A5EF1-E777-215B-091D-F042C9017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4734" y="1367224"/>
            <a:ext cx="609524" cy="6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DA51D-5E82-0DC2-D774-73EB1DCF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AB956EF1-1665-4121-BABB-20E008811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0" name="Picture 9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F814B91C-F09C-4A07-99B7-ECE3708DD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6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97509-ABD2-5C62-4516-E5245D0D0D4E}"/>
              </a:ext>
            </a:extLst>
          </p:cNvPr>
          <p:cNvSpPr/>
          <p:nvPr/>
        </p:nvSpPr>
        <p:spPr>
          <a:xfrm>
            <a:off x="984250" y="6483350"/>
            <a:ext cx="863600" cy="114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89DDF-C1F4-991E-0325-5CE510D6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12025"/>
          <a:stretch/>
        </p:blipFill>
        <p:spPr>
          <a:xfrm>
            <a:off x="6463" y="0"/>
            <a:ext cx="12185537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9D57E0-00DB-89A0-7687-28A2351A3576}"/>
              </a:ext>
            </a:extLst>
          </p:cNvPr>
          <p:cNvSpPr txBox="1">
            <a:spLocks/>
          </p:cNvSpPr>
          <p:nvPr/>
        </p:nvSpPr>
        <p:spPr>
          <a:xfrm>
            <a:off x="2868283" y="1775400"/>
            <a:ext cx="711968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  <a:defRPr/>
            </a:pPr>
            <a:r>
              <a:rPr lang="en-SI" sz="2000" dirty="0" err="1"/>
              <a:t>Zagotovite</a:t>
            </a:r>
            <a:r>
              <a:rPr lang="en-SI" sz="2000" dirty="0"/>
              <a:t> </a:t>
            </a:r>
            <a:r>
              <a:rPr lang="en-SI" sz="2000" dirty="0" err="1"/>
              <a:t>popolne</a:t>
            </a:r>
            <a:r>
              <a:rPr lang="en-SI" sz="2000" dirty="0"/>
              <a:t> </a:t>
            </a:r>
            <a:r>
              <a:rPr lang="en-SI" sz="2000" dirty="0" err="1"/>
              <a:t>nabore</a:t>
            </a:r>
            <a:r>
              <a:rPr lang="en-SI" sz="2000" dirty="0"/>
              <a:t> </a:t>
            </a:r>
            <a:r>
              <a:rPr lang="en-SI" sz="2000" dirty="0" err="1"/>
              <a:t>podatkov</a:t>
            </a:r>
            <a:r>
              <a:rPr lang="en-SI" sz="2000" dirty="0"/>
              <a:t> s </a:t>
            </a:r>
            <a:r>
              <a:rPr lang="en-SI" sz="2000" dirty="0" err="1"/>
              <a:t>takojšnjo</a:t>
            </a:r>
            <a:r>
              <a:rPr lang="en-SI" sz="2000" dirty="0"/>
              <a:t> </a:t>
            </a:r>
            <a:r>
              <a:rPr lang="en-SI" sz="2000" dirty="0" err="1"/>
              <a:t>razpoloživostjo</a:t>
            </a:r>
            <a:r>
              <a:rPr lang="en-SI" sz="2000" dirty="0"/>
              <a:t> za </a:t>
            </a:r>
            <a:r>
              <a:rPr lang="en-SI" sz="2000" dirty="0" err="1"/>
              <a:t>pregled</a:t>
            </a:r>
            <a:r>
              <a:rPr lang="en-SI" sz="2000" dirty="0"/>
              <a:t> v </a:t>
            </a:r>
            <a:r>
              <a:rPr lang="en-SI" sz="2000" dirty="0" err="1"/>
              <a:t>pisarni</a:t>
            </a:r>
            <a:r>
              <a:rPr lang="en-SI" sz="2000" dirty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D5C2DC1-50F4-6332-F4DC-30D16019532C}"/>
              </a:ext>
            </a:extLst>
          </p:cNvPr>
          <p:cNvSpPr txBox="1">
            <a:spLocks/>
          </p:cNvSpPr>
          <p:nvPr/>
        </p:nvSpPr>
        <p:spPr>
          <a:xfrm>
            <a:off x="1320713" y="-246066"/>
            <a:ext cx="1766648" cy="2579258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300" normalizeH="0" baseline="0" noProof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8BF2AFF-334F-7B2E-EEAF-E473317C06C4}"/>
              </a:ext>
            </a:extLst>
          </p:cNvPr>
          <p:cNvSpPr txBox="1">
            <a:spLocks/>
          </p:cNvSpPr>
          <p:nvPr/>
        </p:nvSpPr>
        <p:spPr>
          <a:xfrm>
            <a:off x="2908887" y="1043563"/>
            <a:ext cx="8152091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Brezskrbnost</a:t>
            </a:r>
            <a:r>
              <a:rPr kumimoji="0" lang="en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.</a:t>
            </a: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90851F-A58B-F14F-BD40-E32CA5BE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851" y="485771"/>
            <a:ext cx="606908" cy="6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01BF3-99B6-5A45-C601-E24221F57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97E71A3-A92B-4632-83ED-D59F1FDF5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5" name="Picture 1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EBDC4C3E-7115-47C5-84AA-CB6AA9E18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97509-ABD2-5C62-4516-E5245D0D0D4E}"/>
              </a:ext>
            </a:extLst>
          </p:cNvPr>
          <p:cNvSpPr/>
          <p:nvPr/>
        </p:nvSpPr>
        <p:spPr>
          <a:xfrm>
            <a:off x="984250" y="6483350"/>
            <a:ext cx="863600" cy="1143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89DDF-C1F4-991E-0325-5CE510D6C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b="3100"/>
          <a:stretch/>
        </p:blipFill>
        <p:spPr>
          <a:xfrm>
            <a:off x="0" y="0"/>
            <a:ext cx="12185537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9D57E0-00DB-89A0-7687-28A2351A3576}"/>
              </a:ext>
            </a:extLst>
          </p:cNvPr>
          <p:cNvSpPr txBox="1">
            <a:spLocks/>
          </p:cNvSpPr>
          <p:nvPr/>
        </p:nvSpPr>
        <p:spPr>
          <a:xfrm>
            <a:off x="2868283" y="1775400"/>
            <a:ext cx="711968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  <a:defRPr/>
            </a:pPr>
            <a:r>
              <a:rPr lang="en-SI" sz="2000" noProof="0" dirty="0" err="1"/>
              <a:t>Šifriranje</a:t>
            </a:r>
            <a:r>
              <a:rPr lang="en-SI" sz="2000" noProof="0" dirty="0"/>
              <a:t> po </a:t>
            </a:r>
            <a:r>
              <a:rPr lang="en-SI" sz="2000" noProof="0" dirty="0" err="1"/>
              <a:t>industrijskem</a:t>
            </a:r>
            <a:r>
              <a:rPr lang="en-SI" sz="2000" noProof="0" dirty="0"/>
              <a:t> </a:t>
            </a:r>
            <a:r>
              <a:rPr lang="en-SI" sz="2000" noProof="0" dirty="0" err="1"/>
              <a:t>standardu</a:t>
            </a:r>
            <a:r>
              <a:rPr lang="en-SI" sz="2000" noProof="0" dirty="0"/>
              <a:t> in </a:t>
            </a:r>
            <a:r>
              <a:rPr lang="en-SI" sz="2000" noProof="0" dirty="0" err="1"/>
              <a:t>najsodobnejša</a:t>
            </a:r>
            <a:r>
              <a:rPr lang="en-SI" sz="2000" noProof="0" dirty="0"/>
              <a:t> </a:t>
            </a:r>
            <a:r>
              <a:rPr lang="en-SI" sz="2000" noProof="0" dirty="0" err="1"/>
              <a:t>varnost</a:t>
            </a:r>
            <a:r>
              <a:rPr lang="en-SI" sz="2000" noProof="0" dirty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D5C2DC1-50F4-6332-F4DC-30D16019532C}"/>
              </a:ext>
            </a:extLst>
          </p:cNvPr>
          <p:cNvSpPr txBox="1">
            <a:spLocks/>
          </p:cNvSpPr>
          <p:nvPr/>
        </p:nvSpPr>
        <p:spPr>
          <a:xfrm>
            <a:off x="1320713" y="-246066"/>
            <a:ext cx="1766648" cy="2579258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spc="300">
                <a:solidFill>
                  <a:srgbClr val="68B9DC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4</a:t>
            </a:r>
            <a:endParaRPr kumimoji="0" lang="en-US" sz="20000" b="0" i="0" u="none" strike="noStrike" kern="1200" cap="none" spc="300" normalizeH="0" baseline="0" noProof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8BF2AFF-334F-7B2E-EEAF-E473317C06C4}"/>
              </a:ext>
            </a:extLst>
          </p:cNvPr>
          <p:cNvSpPr txBox="1">
            <a:spLocks/>
          </p:cNvSpPr>
          <p:nvPr/>
        </p:nvSpPr>
        <p:spPr>
          <a:xfrm>
            <a:off x="2908887" y="1043563"/>
            <a:ext cx="8152091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I" sz="4000" b="0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Varnost</a:t>
            </a:r>
            <a:r>
              <a:rPr kumimoji="0" lang="en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 </a:t>
            </a:r>
            <a:r>
              <a:rPr kumimoji="0" lang="en-SI" sz="4000" b="0" i="0" u="none" strike="noStrike" kern="1200" cap="none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podatkov</a:t>
            </a:r>
            <a:r>
              <a:rPr kumimoji="0" lang="en-SI" sz="4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j-cs"/>
              </a:rPr>
              <a:t>.</a:t>
            </a: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90851F-A58B-F14F-BD40-E32CA5BE5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1851" y="485771"/>
            <a:ext cx="606908" cy="6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01BF3-99B6-5A45-C601-E24221F57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E0B03F1-8283-41E9-8D43-2441B13AC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5" name="Picture 1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202141EC-27DE-4AF0-AE0A-A55A4EE36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 descr="A blue and white circle&#10;&#10;Description automatically generated">
            <a:extLst>
              <a:ext uri="{FF2B5EF4-FFF2-40B4-BE49-F238E27FC236}">
                <a16:creationId xmlns:a16="http://schemas.microsoft.com/office/drawing/2014/main" id="{BBA26941-93F8-436A-84A0-C4D2D37E2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5" cy="685800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1F74A9-7FFC-3FFA-7147-D6B88E71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Protect</a:t>
            </a:r>
            <a:r>
              <a:rPr lang="sl-SI" dirty="0"/>
              <a:t> – zaščita tvojega merilnega stroja</a:t>
            </a:r>
            <a:endParaRPr lang="de-DE" dirty="0"/>
          </a:p>
        </p:txBody>
      </p:sp>
      <p:pic>
        <p:nvPicPr>
          <p:cNvPr id="10" name="Picture 9" descr="A device with a device on it&#10;&#10;Description automatically generated with medium confidence">
            <a:extLst>
              <a:ext uri="{FF2B5EF4-FFF2-40B4-BE49-F238E27FC236}">
                <a16:creationId xmlns:a16="http://schemas.microsoft.com/office/drawing/2014/main" id="{39C7AC5C-292D-4A5C-B7A4-7E01B7920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5752" r="11669" b="6117"/>
          <a:stretch/>
        </p:blipFill>
        <p:spPr>
          <a:xfrm>
            <a:off x="-156393" y="795647"/>
            <a:ext cx="12381299" cy="56170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0906B96-DCE6-4BA1-B1E7-D3547CC2B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5" name="Picture 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555A487A-08C8-4D26-8604-307787B0E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1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C29E6-5BC2-4180-7819-E8A227F8A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AE95A-85B3-B68D-FA6A-5F4C4A394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6" name="Picture 15" descr="A close-up of a flash drive&#10;&#10;Description automatically generated">
            <a:extLst>
              <a:ext uri="{FF2B5EF4-FFF2-40B4-BE49-F238E27FC236}">
                <a16:creationId xmlns:a16="http://schemas.microsoft.com/office/drawing/2014/main" id="{20EAC14D-38B6-475F-BF93-7534DE698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05" y="3887549"/>
            <a:ext cx="3284097" cy="1880358"/>
          </a:xfrm>
          <a:prstGeom prst="rect">
            <a:avLst/>
          </a:prstGeom>
        </p:spPr>
      </p:pic>
      <p:pic>
        <p:nvPicPr>
          <p:cNvPr id="18" name="Picture 17" descr="A close up of a memory card&#10;&#10;Description automatically generated">
            <a:extLst>
              <a:ext uri="{FF2B5EF4-FFF2-40B4-BE49-F238E27FC236}">
                <a16:creationId xmlns:a16="http://schemas.microsoft.com/office/drawing/2014/main" id="{5006A678-88B4-4FDB-A59F-7B1BA4C85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47" y="1740419"/>
            <a:ext cx="1118183" cy="1372958"/>
          </a:xfrm>
          <a:prstGeom prst="rect">
            <a:avLst/>
          </a:prstGeom>
        </p:spPr>
      </p:pic>
      <p:pic>
        <p:nvPicPr>
          <p:cNvPr id="20" name="Picture 19" descr="A black cable with a white and silver connector&#10;&#10;Description automatically generated">
            <a:extLst>
              <a:ext uri="{FF2B5EF4-FFF2-40B4-BE49-F238E27FC236}">
                <a16:creationId xmlns:a16="http://schemas.microsoft.com/office/drawing/2014/main" id="{4F49649F-52B0-4725-8917-1D5814E1A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8" y="1105426"/>
            <a:ext cx="2258667" cy="2258667"/>
          </a:xfrm>
          <a:prstGeom prst="rect">
            <a:avLst/>
          </a:prstGeom>
        </p:spPr>
      </p:pic>
      <p:pic>
        <p:nvPicPr>
          <p:cNvPr id="22" name="Picture 21" descr="A cartoon of a person with his hand on his head&#10;&#10;Description automatically generated">
            <a:extLst>
              <a:ext uri="{FF2B5EF4-FFF2-40B4-BE49-F238E27FC236}">
                <a16:creationId xmlns:a16="http://schemas.microsoft.com/office/drawing/2014/main" id="{4E610A06-9086-422F-A8A2-D0483D27A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48" y="2147648"/>
            <a:ext cx="4636324" cy="3479802"/>
          </a:xfrm>
          <a:prstGeom prst="rect">
            <a:avLst/>
          </a:prstGeom>
        </p:spPr>
      </p:pic>
      <p:pic>
        <p:nvPicPr>
          <p:cNvPr id="7" name="Picture 6" descr="A close-up of a computer card&#10;&#10;Description automatically generated">
            <a:extLst>
              <a:ext uri="{FF2B5EF4-FFF2-40B4-BE49-F238E27FC236}">
                <a16:creationId xmlns:a16="http://schemas.microsoft.com/office/drawing/2014/main" id="{32F2E177-99E1-4D50-89DF-A833702FA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" y="3695192"/>
            <a:ext cx="2958109" cy="2958109"/>
          </a:xfrm>
          <a:prstGeom prst="rect">
            <a:avLst/>
          </a:prstGeom>
        </p:spPr>
      </p:pic>
      <p:pic>
        <p:nvPicPr>
          <p:cNvPr id="9" name="Picture 8" descr="A close-up of a card&#10;&#10;Description automatically generated">
            <a:extLst>
              <a:ext uri="{FF2B5EF4-FFF2-40B4-BE49-F238E27FC236}">
                <a16:creationId xmlns:a16="http://schemas.microsoft.com/office/drawing/2014/main" id="{CCFD68ED-46CC-4A29-8DA0-8962FACA13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61" y="3023343"/>
            <a:ext cx="2538991" cy="2538991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DDBB4B14-2C18-4A74-840C-AC4EB1E686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3" name="Picture 12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1AA7C80F-EF70-4967-85EE-209C8108BA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5CFCBB-B3B9-4762-BA70-FDD04C7F4031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Kako smo delali včasih?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59E50D-22BD-4A30-96E8-09256AAED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8B8A411-DF29-59EE-72DE-AE3014780CD4}"/>
              </a:ext>
            </a:extLst>
          </p:cNvPr>
          <p:cNvSpPr txBox="1">
            <a:spLocks/>
          </p:cNvSpPr>
          <p:nvPr/>
        </p:nvSpPr>
        <p:spPr>
          <a:xfrm>
            <a:off x="6551527" y="3284220"/>
            <a:ext cx="6669174" cy="1569720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1600" spc="300" dirty="0">
                <a:solidFill>
                  <a:srgbClr val="68B9DC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Demo</a:t>
            </a:r>
            <a:endParaRPr kumimoji="0" lang="en-US" sz="11600" b="0" i="0" u="none" strike="noStrike" kern="1200" cap="none" spc="300" normalizeH="0" baseline="0" noProof="0" dirty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DDA51D-5E82-0DC2-D774-73EB1DCFE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8" name="GeoCloud-Upload-Screencast-0923">
            <a:hlinkClick r:id="" action="ppaction://media"/>
            <a:extLst>
              <a:ext uri="{FF2B5EF4-FFF2-40B4-BE49-F238E27FC236}">
                <a16:creationId xmlns:a16="http://schemas.microsoft.com/office/drawing/2014/main" id="{8FD977F9-AE94-4FB6-A1BC-7D8824453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99" y="264810"/>
            <a:ext cx="9615621" cy="63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F02834-17BC-E66F-ABC5-38566A2EC6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376" r="1737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0D90-2EBA-461D-AA30-E5E8C4444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8888" y="2647444"/>
            <a:ext cx="4347936" cy="23134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sz="2800" b="0" dirty="0">
                <a:latin typeface="Roboto Medium" panose="02000000000000000000" pitchFamily="2" charset="0"/>
                <a:ea typeface="Roboto Medium" panose="02000000000000000000" pitchFamily="2" charset="0"/>
              </a:rPr>
              <a:t>Povezovanje geodetov z njihovimi podatki.</a:t>
            </a:r>
            <a:endParaRPr lang="en-GB" sz="2800" b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6" name="Picture 5" descr="A device with a device on it&#10;&#10;Description automatically generated with medium confidence">
            <a:extLst>
              <a:ext uri="{FF2B5EF4-FFF2-40B4-BE49-F238E27FC236}">
                <a16:creationId xmlns:a16="http://schemas.microsoft.com/office/drawing/2014/main" id="{46A57D6E-9F57-4228-8DF3-032505DBB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2" y="2873633"/>
            <a:ext cx="8860126" cy="369171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B1F7BA80-8F81-4B3B-9BCD-49C899790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9" name="Picture 8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704BC177-2EA1-4E2B-A974-DC184BF49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2F6A4F-51A5-42DC-8FEC-1ED72B922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1926CDF7-21A9-7E4D-3932-2071D39B7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91855" y="368300"/>
            <a:ext cx="812770" cy="812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44B5EE94-4424-532F-5AB5-E535F15B8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455" y="368300"/>
            <a:ext cx="812770" cy="812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C0EB1-189F-4EC9-ABD0-024E3014D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04" y="2040698"/>
            <a:ext cx="4222846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4084E1-5B4E-4169-87A1-EBD50E659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873" y="1640445"/>
            <a:ext cx="5359752" cy="3240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EB9F37-36DD-D4CF-F66B-59DD5DFD317F}"/>
              </a:ext>
            </a:extLst>
          </p:cNvPr>
          <p:cNvCxnSpPr>
            <a:cxnSpLocks/>
          </p:cNvCxnSpPr>
          <p:nvPr/>
        </p:nvCxnSpPr>
        <p:spPr>
          <a:xfrm>
            <a:off x="3111500" y="3035300"/>
            <a:ext cx="4215275" cy="8986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5E06FC38-05A1-41A6-81BF-D54018A22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2" name="Picture 11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A4C7BACA-8317-4035-B9A5-8183676E2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94360A6-E128-4043-8A82-3E087BF9D2A5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b="1" dirty="0">
                <a:latin typeface="Roboto Medium" panose="02000000000000000000" pitchFamily="2" charset="0"/>
                <a:ea typeface="Roboto Medium" panose="02000000000000000000" pitchFamily="2" charset="0"/>
              </a:rPr>
              <a:t>Izvoz podatkov iz </a:t>
            </a:r>
            <a:r>
              <a:rPr lang="sl-SI" sz="3600" b="1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Captivate</a:t>
            </a:r>
            <a:endParaRPr lang="en-US" sz="3600" b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729D76D-4268-468A-A0FE-EE704F0CB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pic>
        <p:nvPicPr>
          <p:cNvPr id="9" name="Picture 8" descr="A red square with white arrows&#10;&#10;Description automatically generated with medium confidence">
            <a:extLst>
              <a:ext uri="{FF2B5EF4-FFF2-40B4-BE49-F238E27FC236}">
                <a16:creationId xmlns:a16="http://schemas.microsoft.com/office/drawing/2014/main" id="{D0736EA3-A1C7-FBA5-F697-3CBDF8592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2" y="3388204"/>
            <a:ext cx="780221" cy="780221"/>
          </a:xfrm>
          <a:prstGeom prst="rect">
            <a:avLst/>
          </a:prstGeom>
        </p:spPr>
      </p:pic>
      <p:pic>
        <p:nvPicPr>
          <p:cNvPr id="10" name="Picture 9" descr="A picture containing graphics, art&#10;&#10;Description automatically generated">
            <a:extLst>
              <a:ext uri="{FF2B5EF4-FFF2-40B4-BE49-F238E27FC236}">
                <a16:creationId xmlns:a16="http://schemas.microsoft.com/office/drawing/2014/main" id="{A7004E22-6102-21C5-E449-AA2B47C37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349" y="3282357"/>
            <a:ext cx="1567198" cy="79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60B23B-3369-A655-BB58-53B7344F71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01798" y="3053000"/>
            <a:ext cx="605419" cy="608029"/>
          </a:xfrm>
          <a:prstGeom prst="rect">
            <a:avLst/>
          </a:prstGeom>
        </p:spPr>
      </p:pic>
      <p:pic>
        <p:nvPicPr>
          <p:cNvPr id="12" name="Picture 1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0D140C2-9483-7BCC-89DC-AA466B31D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588" y="3194239"/>
            <a:ext cx="852399" cy="9335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8B801-5CF7-D5CC-D216-1CC7DE7EA59E}"/>
              </a:ext>
            </a:extLst>
          </p:cNvPr>
          <p:cNvGrpSpPr/>
          <p:nvPr/>
        </p:nvGrpSpPr>
        <p:grpSpPr>
          <a:xfrm>
            <a:off x="10253213" y="3133426"/>
            <a:ext cx="1329187" cy="1329187"/>
            <a:chOff x="10119283" y="4624936"/>
            <a:chExt cx="1329187" cy="1329187"/>
          </a:xfrm>
        </p:grpSpPr>
        <p:pic>
          <p:nvPicPr>
            <p:cNvPr id="14" name="Picture 13" descr="A picture containing screenshot, line, rectangle, design&#10;&#10;Description automatically generated">
              <a:extLst>
                <a:ext uri="{FF2B5EF4-FFF2-40B4-BE49-F238E27FC236}">
                  <a16:creationId xmlns:a16="http://schemas.microsoft.com/office/drawing/2014/main" id="{6F5AE8FA-7F48-8147-DE4B-E292F5BF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9283" y="4624936"/>
              <a:ext cx="1329187" cy="1329187"/>
            </a:xfrm>
            <a:prstGeom prst="rect">
              <a:avLst/>
            </a:prstGeom>
          </p:spPr>
        </p:pic>
        <p:pic>
          <p:nvPicPr>
            <p:cNvPr id="15" name="Picture 14" descr="A picture containing sketch, rectangle, screenshot, design&#10;&#10;Description automatically generated">
              <a:extLst>
                <a:ext uri="{FF2B5EF4-FFF2-40B4-BE49-F238E27FC236}">
                  <a16:creationId xmlns:a16="http://schemas.microsoft.com/office/drawing/2014/main" id="{07FCD14D-4D0A-06CA-B7F4-E5A0988F4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05870" y="5039139"/>
              <a:ext cx="387339" cy="365820"/>
            </a:xfrm>
            <a:prstGeom prst="rect">
              <a:avLst/>
            </a:prstGeom>
          </p:spPr>
        </p:pic>
      </p:grpSp>
      <p:pic>
        <p:nvPicPr>
          <p:cNvPr id="16" name="Picture 15" descr="A picture containing symbol, graphics, font, design&#10;&#10;Description automatically generated">
            <a:extLst>
              <a:ext uri="{FF2B5EF4-FFF2-40B4-BE49-F238E27FC236}">
                <a16:creationId xmlns:a16="http://schemas.microsoft.com/office/drawing/2014/main" id="{E62DB885-60F0-DA96-AA56-1BB452987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3675" y="3139409"/>
            <a:ext cx="486587" cy="486587"/>
          </a:xfrm>
          <a:prstGeom prst="rect">
            <a:avLst/>
          </a:prstGeom>
        </p:spPr>
      </p:pic>
      <p:pic>
        <p:nvPicPr>
          <p:cNvPr id="17" name="Picture 16" descr="A picture containing symbol, line, hanger&#10;&#10;Description automatically generated">
            <a:extLst>
              <a:ext uri="{FF2B5EF4-FFF2-40B4-BE49-F238E27FC236}">
                <a16:creationId xmlns:a16="http://schemas.microsoft.com/office/drawing/2014/main" id="{3DAB87AF-DB73-EEAE-1862-FA1B4A7508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8673" y="3218820"/>
            <a:ext cx="541482" cy="414671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DEB7B96A-1E75-7931-C810-F65AC6CE0DF5}"/>
              </a:ext>
            </a:extLst>
          </p:cNvPr>
          <p:cNvSpPr/>
          <p:nvPr/>
        </p:nvSpPr>
        <p:spPr>
          <a:xfrm>
            <a:off x="1528949" y="3539396"/>
            <a:ext cx="944217" cy="517249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EA43DB0-CD1B-9737-1301-0A008FEF6B7E}"/>
              </a:ext>
            </a:extLst>
          </p:cNvPr>
          <p:cNvSpPr/>
          <p:nvPr/>
        </p:nvSpPr>
        <p:spPr>
          <a:xfrm>
            <a:off x="4552631" y="3578037"/>
            <a:ext cx="944217" cy="517249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A2AEC46-13BD-5426-7525-9E51299AFBDA}"/>
              </a:ext>
            </a:extLst>
          </p:cNvPr>
          <p:cNvSpPr/>
          <p:nvPr/>
        </p:nvSpPr>
        <p:spPr>
          <a:xfrm>
            <a:off x="6855108" y="3565032"/>
            <a:ext cx="944217" cy="517249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green and blue globe with a cursor&#10;&#10;Description automatically generated with low confidence">
            <a:extLst>
              <a:ext uri="{FF2B5EF4-FFF2-40B4-BE49-F238E27FC236}">
                <a16:creationId xmlns:a16="http://schemas.microsoft.com/office/drawing/2014/main" id="{FD58DA6C-BB7D-4286-A1E4-8FC85BF466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3878" y="3286592"/>
            <a:ext cx="1095375" cy="1100137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6871AE18-76F3-534D-BF54-005640098B0D}"/>
              </a:ext>
            </a:extLst>
          </p:cNvPr>
          <p:cNvSpPr/>
          <p:nvPr/>
        </p:nvSpPr>
        <p:spPr>
          <a:xfrm>
            <a:off x="9134861" y="3539396"/>
            <a:ext cx="944217" cy="517249"/>
          </a:xfrm>
          <a:prstGeom prst="rightArrow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DC1DBF5F-32D7-CCAB-11FC-A0ACCDCB3167}"/>
              </a:ext>
            </a:extLst>
          </p:cNvPr>
          <p:cNvSpPr/>
          <p:nvPr/>
        </p:nvSpPr>
        <p:spPr>
          <a:xfrm>
            <a:off x="3457541" y="1990558"/>
            <a:ext cx="1567198" cy="799924"/>
          </a:xfrm>
          <a:prstGeom prst="wedgeRectCallout">
            <a:avLst>
              <a:gd name="adj1" fmla="val -40043"/>
              <a:gd name="adj2" fmla="val 111786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2">
                    <a:lumMod val="90000"/>
                  </a:schemeClr>
                </a:solidFill>
              </a:rPr>
              <a:t>Začasno skladiščenje</a:t>
            </a:r>
            <a:endParaRPr lang="en-GB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B86BBAD0-5E9D-DBAA-C6F0-0E75312ECC53}"/>
              </a:ext>
            </a:extLst>
          </p:cNvPr>
          <p:cNvSpPr/>
          <p:nvPr/>
        </p:nvSpPr>
        <p:spPr>
          <a:xfrm>
            <a:off x="7637318" y="2027582"/>
            <a:ext cx="2212944" cy="676371"/>
          </a:xfrm>
          <a:prstGeom prst="wedgeRectCallout">
            <a:avLst>
              <a:gd name="adj1" fmla="val -13989"/>
              <a:gd name="adj2" fmla="val 13581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2">
                    <a:lumMod val="90000"/>
                  </a:schemeClr>
                </a:solidFill>
              </a:rPr>
              <a:t>Spletna povezava je na voljo 7 dni</a:t>
            </a:r>
            <a:endParaRPr lang="en-GB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30CD3644-06B6-B259-ADCB-69803467C98B}"/>
              </a:ext>
            </a:extLst>
          </p:cNvPr>
          <p:cNvSpPr/>
          <p:nvPr/>
        </p:nvSpPr>
        <p:spPr>
          <a:xfrm>
            <a:off x="3134600" y="4950312"/>
            <a:ext cx="1567198" cy="799924"/>
          </a:xfrm>
          <a:prstGeom prst="wedgeRectCallout">
            <a:avLst>
              <a:gd name="adj1" fmla="val -27626"/>
              <a:gd name="adj2" fmla="val -14746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1">
                    <a:lumMod val="75000"/>
                  </a:schemeClr>
                </a:solidFill>
              </a:rPr>
              <a:t>Datoteka se odstrani po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 7 </a:t>
            </a:r>
            <a:r>
              <a:rPr lang="sl-SI" sz="1600" dirty="0">
                <a:solidFill>
                  <a:schemeClr val="bg1">
                    <a:lumMod val="75000"/>
                  </a:schemeClr>
                </a:solidFill>
              </a:rPr>
              <a:t>dneh</a:t>
            </a:r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850F3C5-FAEE-AD6E-9E25-D4F736B09113}"/>
              </a:ext>
            </a:extLst>
          </p:cNvPr>
          <p:cNvSpPr/>
          <p:nvPr/>
        </p:nvSpPr>
        <p:spPr>
          <a:xfrm>
            <a:off x="832208" y="4939617"/>
            <a:ext cx="2102644" cy="810619"/>
          </a:xfrm>
          <a:prstGeom prst="wedgeRectCallout">
            <a:avLst>
              <a:gd name="adj1" fmla="val -24312"/>
              <a:gd name="adj2" fmla="val -133717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1"/>
                </a:solidFill>
              </a:rPr>
              <a:t>Izvozite</a:t>
            </a:r>
            <a:r>
              <a:rPr lang="en-GB" sz="1600" dirty="0">
                <a:solidFill>
                  <a:schemeClr val="accent1"/>
                </a:solidFill>
              </a:rPr>
              <a:t> &amp; </a:t>
            </a:r>
            <a:r>
              <a:rPr lang="sl-SI" sz="1600" dirty="0">
                <a:solidFill>
                  <a:schemeClr val="accent1"/>
                </a:solidFill>
              </a:rPr>
              <a:t>Delite</a:t>
            </a:r>
            <a:endParaRPr lang="en-GB" sz="1600" dirty="0">
              <a:solidFill>
                <a:schemeClr val="accent1"/>
              </a:solidFill>
            </a:endParaRPr>
          </a:p>
          <a:p>
            <a:pPr algn="ctr"/>
            <a:r>
              <a:rPr lang="en-GB" sz="1600" dirty="0">
                <a:solidFill>
                  <a:schemeClr val="accent1"/>
                </a:solidFill>
              </a:rPr>
              <a:t>(</a:t>
            </a:r>
            <a:r>
              <a:rPr lang="sl-SI" sz="1600" dirty="0">
                <a:solidFill>
                  <a:schemeClr val="accent1"/>
                </a:solidFill>
              </a:rPr>
              <a:t>Nalaganje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  <a:r>
              <a:rPr lang="sl-SI" sz="1600" dirty="0">
                <a:solidFill>
                  <a:schemeClr val="accent1"/>
                </a:solidFill>
              </a:rPr>
              <a:t>datoteke</a:t>
            </a:r>
            <a:r>
              <a:rPr lang="en-GB" sz="16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39E35B19-4015-E996-DCB2-169F1DF165EA}"/>
              </a:ext>
            </a:extLst>
          </p:cNvPr>
          <p:cNvSpPr/>
          <p:nvPr/>
        </p:nvSpPr>
        <p:spPr>
          <a:xfrm>
            <a:off x="1567402" y="2027582"/>
            <a:ext cx="1567198" cy="708140"/>
          </a:xfrm>
          <a:prstGeom prst="wedgeRectCallout">
            <a:avLst>
              <a:gd name="adj1" fmla="val 51148"/>
              <a:gd name="adj2" fmla="val 12338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2">
                    <a:lumMod val="90000"/>
                  </a:schemeClr>
                </a:solidFill>
              </a:rPr>
              <a:t>Iskanje virusov</a:t>
            </a:r>
            <a:endParaRPr lang="en-GB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D9B9D2-7DF9-6B9C-C651-52683AF3E7B3}"/>
              </a:ext>
            </a:extLst>
          </p:cNvPr>
          <p:cNvSpPr txBox="1"/>
          <p:nvPr/>
        </p:nvSpPr>
        <p:spPr>
          <a:xfrm>
            <a:off x="479902" y="414438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>
                <a:solidFill>
                  <a:schemeClr val="accent1"/>
                </a:solidFill>
                <a:cs typeface="Arial" panose="020B0604020202020204" pitchFamily="34" charset="0"/>
              </a:rPr>
              <a:t>≥</a:t>
            </a:r>
            <a:r>
              <a:rPr lang="en-GB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v8.00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9CA27F0D-CE8A-AFF9-6628-C47F5B7DB435}"/>
              </a:ext>
            </a:extLst>
          </p:cNvPr>
          <p:cNvSpPr/>
          <p:nvPr/>
        </p:nvSpPr>
        <p:spPr>
          <a:xfrm>
            <a:off x="5287909" y="1971369"/>
            <a:ext cx="2068388" cy="799924"/>
          </a:xfrm>
          <a:prstGeom prst="wedgeRectCallout">
            <a:avLst>
              <a:gd name="adj1" fmla="val -63325"/>
              <a:gd name="adj2" fmla="val 9257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2">
                    <a:lumMod val="90000"/>
                  </a:schemeClr>
                </a:solidFill>
              </a:rPr>
              <a:t>Filter za izogibanje neželeni pošti</a:t>
            </a:r>
            <a:endParaRPr lang="en-GB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304417BB-8CD2-A355-6B98-9E388F8E2DD0}"/>
              </a:ext>
            </a:extLst>
          </p:cNvPr>
          <p:cNvSpPr/>
          <p:nvPr/>
        </p:nvSpPr>
        <p:spPr>
          <a:xfrm>
            <a:off x="4849371" y="4950312"/>
            <a:ext cx="1869928" cy="799924"/>
          </a:xfrm>
          <a:prstGeom prst="wedgeRectCallout">
            <a:avLst>
              <a:gd name="adj1" fmla="val -62157"/>
              <a:gd name="adj2" fmla="val -15679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1">
                    <a:lumMod val="75000"/>
                  </a:schemeClr>
                </a:solidFill>
              </a:rPr>
              <a:t>Povezava za prenos je poslana po e-pošti</a:t>
            </a:r>
            <a:endParaRPr lang="en-GB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BAD60D18-26C2-C85D-1696-EF9802ACF7B0}"/>
              </a:ext>
            </a:extLst>
          </p:cNvPr>
          <p:cNvSpPr/>
          <p:nvPr/>
        </p:nvSpPr>
        <p:spPr>
          <a:xfrm>
            <a:off x="7015725" y="4950312"/>
            <a:ext cx="2043527" cy="799924"/>
          </a:xfrm>
          <a:prstGeom prst="wedgeRectCallout">
            <a:avLst>
              <a:gd name="adj1" fmla="val -25839"/>
              <a:gd name="adj2" fmla="val -149792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1"/>
                </a:solidFill>
              </a:rPr>
              <a:t>Kliknite na povezavo </a:t>
            </a:r>
            <a:r>
              <a:rPr lang="sl-SI" sz="1600" dirty="0" err="1">
                <a:solidFill>
                  <a:schemeClr val="accent1"/>
                </a:solidFill>
              </a:rPr>
              <a:t>Download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F257091D-B782-34EC-C420-60A1D8B2FB7E}"/>
              </a:ext>
            </a:extLst>
          </p:cNvPr>
          <p:cNvSpPr/>
          <p:nvPr/>
        </p:nvSpPr>
        <p:spPr>
          <a:xfrm>
            <a:off x="9534418" y="4938484"/>
            <a:ext cx="1942478" cy="799924"/>
          </a:xfrm>
          <a:prstGeom prst="wedgeRectCallout">
            <a:avLst>
              <a:gd name="adj1" fmla="val -25839"/>
              <a:gd name="adj2" fmla="val -149792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1"/>
                </a:solidFill>
              </a:rPr>
              <a:t>Prenesite datoteko s strežnika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34" name="Picture 33" descr="Logo&#10;&#10;Description automatically generated with medium confidence">
            <a:extLst>
              <a:ext uri="{FF2B5EF4-FFF2-40B4-BE49-F238E27FC236}">
                <a16:creationId xmlns:a16="http://schemas.microsoft.com/office/drawing/2014/main" id="{D67788FF-19A7-4C91-899C-EAF3709E6E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35" name="Picture 3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D220894E-59B8-4E36-9AAB-10298A20D9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E1CF0E0-F72F-471F-9C04-0C8AD0225F30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Izvozite &amp; delite v </a:t>
            </a: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Captivate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A06D85-3C66-4C9A-89BA-640C5B69D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F1B15A7-5E7A-574F-B581-9109A1990C43}"/>
              </a:ext>
            </a:extLst>
          </p:cNvPr>
          <p:cNvSpPr txBox="1">
            <a:spLocks/>
          </p:cNvSpPr>
          <p:nvPr/>
        </p:nvSpPr>
        <p:spPr>
          <a:xfrm>
            <a:off x="0" y="1110263"/>
            <a:ext cx="12192000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Kaj je</a:t>
            </a: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 </a:t>
            </a: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HxGN </a:t>
            </a:r>
            <a:r>
              <a:rPr kumimoji="0" lang="en-US" sz="36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GeoCloud</a:t>
            </a:r>
            <a:r>
              <a:rPr kumimoji="0" lang="sl-SI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?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896661-C413-9035-E886-2DEAB1FA30DD}"/>
              </a:ext>
            </a:extLst>
          </p:cNvPr>
          <p:cNvSpPr txBox="1">
            <a:spLocks/>
          </p:cNvSpPr>
          <p:nvPr/>
        </p:nvSpPr>
        <p:spPr>
          <a:xfrm>
            <a:off x="1316460" y="2655480"/>
            <a:ext cx="9558475" cy="22878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  <a:defRPr/>
            </a:pPr>
            <a:r>
              <a:rPr lang="sl-SI" dirty="0" err="1"/>
              <a:t>HxGN</a:t>
            </a:r>
            <a:r>
              <a:rPr lang="sl-SI" dirty="0"/>
              <a:t> </a:t>
            </a:r>
            <a:r>
              <a:rPr lang="sl-SI" dirty="0" err="1"/>
              <a:t>GeoCloud</a:t>
            </a:r>
            <a:r>
              <a:rPr lang="sl-SI" dirty="0"/>
              <a:t> je oblačna rešitev podjetja </a:t>
            </a:r>
            <a:r>
              <a:rPr lang="sl-SI" dirty="0" err="1"/>
              <a:t>Hexagon</a:t>
            </a:r>
            <a:r>
              <a:rPr lang="sl-SI" dirty="0"/>
              <a:t> za shranjevanje, upravljanje in izmenjavo geodetskih podatkov.</a:t>
            </a:r>
          </a:p>
          <a:p>
            <a:pPr marL="0" indent="0" algn="ctr" fontAlgn="base">
              <a:buNone/>
              <a:defRPr/>
            </a:pPr>
            <a:endParaRPr lang="sl-SI" dirty="0"/>
          </a:p>
          <a:p>
            <a:pPr marL="0" lvl="0" indent="0" algn="ctr" fontAlgn="base">
              <a:buNone/>
              <a:defRPr/>
            </a:pPr>
            <a:r>
              <a:rPr lang="sl-SI" dirty="0">
                <a:solidFill>
                  <a:prstClr val="white"/>
                </a:solidFill>
              </a:rPr>
              <a:t>Omogoča enostaven dostop do podatkov kjerkoli in kadarkoli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AE95A-85B3-B68D-FA6A-5F4C4A394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8EED5F55-24AD-4975-8985-59684967A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0" name="Picture 9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97DE0EDB-82C4-4806-8A5F-DAFAB5458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 descr="A blue and white circle">
            <a:extLst>
              <a:ext uri="{FF2B5EF4-FFF2-40B4-BE49-F238E27FC236}">
                <a16:creationId xmlns:a16="http://schemas.microsoft.com/office/drawing/2014/main" id="{25D50A1D-7C53-9581-6AD8-C9A0F4CA4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5" cy="6858000"/>
          </a:xfrm>
          <a:prstGeom prst="rect">
            <a:avLst/>
          </a:prstGeom>
          <a:noFill/>
        </p:spPr>
      </p:pic>
      <p:pic>
        <p:nvPicPr>
          <p:cNvPr id="14" name="Picture 13" descr="A blue and green arrows in a circle&#10;&#10;Description automatically generated">
            <a:extLst>
              <a:ext uri="{FF2B5EF4-FFF2-40B4-BE49-F238E27FC236}">
                <a16:creationId xmlns:a16="http://schemas.microsoft.com/office/drawing/2014/main" id="{CA65995A-1DBA-C1D4-9F8E-C2F5A0389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9" y="1615486"/>
            <a:ext cx="820052" cy="820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29179-D635-54CD-565E-3268CB7541CE}"/>
              </a:ext>
            </a:extLst>
          </p:cNvPr>
          <p:cNvSpPr txBox="1"/>
          <p:nvPr/>
        </p:nvSpPr>
        <p:spPr>
          <a:xfrm>
            <a:off x="1486727" y="1761947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68B9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Prenos podatkov</a:t>
            </a:r>
            <a:endParaRPr lang="en-GB" sz="2800" dirty="0">
              <a:solidFill>
                <a:srgbClr val="68B9D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blue and green line drawing of a checklist&#10;&#10;Description automatically generated">
            <a:extLst>
              <a:ext uri="{FF2B5EF4-FFF2-40B4-BE49-F238E27FC236}">
                <a16:creationId xmlns:a16="http://schemas.microsoft.com/office/drawing/2014/main" id="{2C3F6546-7058-35F6-EEC8-6FA92EBFD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1" y="2987975"/>
            <a:ext cx="820052" cy="820052"/>
          </a:xfrm>
          <a:prstGeom prst="rect">
            <a:avLst/>
          </a:prstGeom>
        </p:spPr>
      </p:pic>
      <p:pic>
        <p:nvPicPr>
          <p:cNvPr id="36" name="Picture 35" descr="A black folder with a paper in it&#10;&#10;Description automatically generated">
            <a:extLst>
              <a:ext uri="{FF2B5EF4-FFF2-40B4-BE49-F238E27FC236}">
                <a16:creationId xmlns:a16="http://schemas.microsoft.com/office/drawing/2014/main" id="{66FDDE0E-57E0-9023-C95F-E081CF6BB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2" y="4543418"/>
            <a:ext cx="705813" cy="666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CB95C1-4510-A656-5E9B-F55E69661F2C}"/>
              </a:ext>
            </a:extLst>
          </p:cNvPr>
          <p:cNvSpPr txBox="1"/>
          <p:nvPr/>
        </p:nvSpPr>
        <p:spPr>
          <a:xfrm>
            <a:off x="1524548" y="3041035"/>
            <a:ext cx="313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68B9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Kontrola podatkov</a:t>
            </a:r>
            <a:endParaRPr lang="en-GB" sz="2800" dirty="0">
              <a:solidFill>
                <a:srgbClr val="68B9D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5BB0DA-1295-C698-A561-D0DDC97E9574}"/>
              </a:ext>
            </a:extLst>
          </p:cNvPr>
          <p:cNvSpPr txBox="1"/>
          <p:nvPr/>
        </p:nvSpPr>
        <p:spPr>
          <a:xfrm>
            <a:off x="1559879" y="4608871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68B9D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Vse na enem mestu</a:t>
            </a:r>
            <a:endParaRPr lang="en-GB" sz="2800" dirty="0">
              <a:solidFill>
                <a:srgbClr val="68B9D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01F130B7-FD93-4091-BBDC-D7F475874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3" name="Picture 12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3248233C-4CD8-4DF0-A559-0EB9B85F4A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85EF61E-945A-4D26-8F5A-D29E869901C2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Katere probleme rešuje </a:t>
            </a: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GeoCloud</a:t>
            </a: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?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0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8CC1B5-E41D-4F92-986E-C76EC36AE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" y="0"/>
            <a:ext cx="121916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1F74A9-7FFC-3FFA-7147-D6B88E71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2504303" cy="410233"/>
          </a:xfrm>
        </p:spPr>
        <p:txBody>
          <a:bodyPr/>
          <a:lstStyle/>
          <a:p>
            <a:r>
              <a:rPr lang="sl-SI" dirty="0"/>
              <a:t>Terenska oprema</a:t>
            </a:r>
            <a:endParaRPr lang="de-DE" dirty="0"/>
          </a:p>
        </p:txBody>
      </p:sp>
      <p:pic>
        <p:nvPicPr>
          <p:cNvPr id="34" name="Picture 33" descr="A green and white device with a screen&#10;&#10;Description automatically generated">
            <a:extLst>
              <a:ext uri="{FF2B5EF4-FFF2-40B4-BE49-F238E27FC236}">
                <a16:creationId xmlns:a16="http://schemas.microsoft.com/office/drawing/2014/main" id="{0158F23A-4006-4BA7-ADE8-C0BD1046B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98" y="1416745"/>
            <a:ext cx="3245639" cy="1825672"/>
          </a:xfrm>
          <a:prstGeom prst="rect">
            <a:avLst/>
          </a:prstGeom>
        </p:spPr>
      </p:pic>
      <p:sp>
        <p:nvSpPr>
          <p:cNvPr id="37" name="Title 2">
            <a:extLst>
              <a:ext uri="{FF2B5EF4-FFF2-40B4-BE49-F238E27FC236}">
                <a16:creationId xmlns:a16="http://schemas.microsoft.com/office/drawing/2014/main" id="{F8E87788-3445-424E-891F-D47B76692C6B}"/>
              </a:ext>
            </a:extLst>
          </p:cNvPr>
          <p:cNvSpPr txBox="1">
            <a:spLocks/>
          </p:cNvSpPr>
          <p:nvPr/>
        </p:nvSpPr>
        <p:spPr>
          <a:xfrm>
            <a:off x="4690437" y="609597"/>
            <a:ext cx="2504303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dirty="0" err="1"/>
              <a:t>GeoCloud</a:t>
            </a:r>
            <a:r>
              <a:rPr lang="sl-SI" dirty="0"/>
              <a:t> </a:t>
            </a:r>
            <a:r>
              <a:rPr lang="sl-SI" dirty="0" err="1"/>
              <a:t>Drive</a:t>
            </a:r>
            <a:endParaRPr lang="de-DE" dirty="0"/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5D5380D8-1917-4D53-8650-85E17B23F63C}"/>
              </a:ext>
            </a:extLst>
          </p:cNvPr>
          <p:cNvSpPr txBox="1">
            <a:spLocks/>
          </p:cNvSpPr>
          <p:nvPr/>
        </p:nvSpPr>
        <p:spPr>
          <a:xfrm>
            <a:off x="9831861" y="609596"/>
            <a:ext cx="2504303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dirty="0"/>
              <a:t>Pisarna</a:t>
            </a:r>
          </a:p>
        </p:txBody>
      </p:sp>
      <p:pic>
        <p:nvPicPr>
          <p:cNvPr id="21" name="Picture 20" descr="A close-up of a device&#10;&#10;Description automatically generated">
            <a:extLst>
              <a:ext uri="{FF2B5EF4-FFF2-40B4-BE49-F238E27FC236}">
                <a16:creationId xmlns:a16="http://schemas.microsoft.com/office/drawing/2014/main" id="{0D57EA4C-B603-403A-8D5F-7DF49FCD3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6" y="2970160"/>
            <a:ext cx="2402379" cy="1801897"/>
          </a:xfrm>
          <a:prstGeom prst="rect">
            <a:avLst/>
          </a:prstGeom>
        </p:spPr>
      </p:pic>
      <p:pic>
        <p:nvPicPr>
          <p:cNvPr id="23" name="Picture 22" descr="A close-up of a device&#10;&#10;Description automatically generated">
            <a:extLst>
              <a:ext uri="{FF2B5EF4-FFF2-40B4-BE49-F238E27FC236}">
                <a16:creationId xmlns:a16="http://schemas.microsoft.com/office/drawing/2014/main" id="{5BD2544D-3FAF-4E5F-A00B-A7640382E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9" y="3951385"/>
            <a:ext cx="1198950" cy="1641343"/>
          </a:xfrm>
          <a:prstGeom prst="rect">
            <a:avLst/>
          </a:prstGeom>
        </p:spPr>
      </p:pic>
      <p:pic>
        <p:nvPicPr>
          <p:cNvPr id="25" name="Picture 24" descr="A close-up of a device&#10;&#10;Description automatically generated">
            <a:extLst>
              <a:ext uri="{FF2B5EF4-FFF2-40B4-BE49-F238E27FC236}">
                <a16:creationId xmlns:a16="http://schemas.microsoft.com/office/drawing/2014/main" id="{157DBEA8-2048-420A-A276-AA398E803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54" y="2020748"/>
            <a:ext cx="2917941" cy="1641342"/>
          </a:xfrm>
          <a:prstGeom prst="rect">
            <a:avLst/>
          </a:prstGeom>
        </p:spPr>
      </p:pic>
      <p:pic>
        <p:nvPicPr>
          <p:cNvPr id="27" name="Picture 26" descr="A close-up of a cell phone&#10;&#10;Description automatically generated">
            <a:extLst>
              <a:ext uri="{FF2B5EF4-FFF2-40B4-BE49-F238E27FC236}">
                <a16:creationId xmlns:a16="http://schemas.microsoft.com/office/drawing/2014/main" id="{3225915F-111B-41D8-90DB-6C664FF2F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55" y="3662090"/>
            <a:ext cx="1363986" cy="849696"/>
          </a:xfrm>
          <a:prstGeom prst="rect">
            <a:avLst/>
          </a:prstGeom>
        </p:spPr>
      </p:pic>
      <p:pic>
        <p:nvPicPr>
          <p:cNvPr id="32" name="Picture 31" descr="A blue and black logo&#10;&#10;Description automatically generated">
            <a:extLst>
              <a:ext uri="{FF2B5EF4-FFF2-40B4-BE49-F238E27FC236}">
                <a16:creationId xmlns:a16="http://schemas.microsoft.com/office/drawing/2014/main" id="{436B0B08-4FA4-4FFD-A4AD-82AE4B4F6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19" y="2450793"/>
            <a:ext cx="2176840" cy="2176840"/>
          </a:xfrm>
          <a:prstGeom prst="rect">
            <a:avLst/>
          </a:prstGeom>
        </p:spPr>
      </p:pic>
      <p:pic>
        <p:nvPicPr>
          <p:cNvPr id="38" name="Picture 37" descr="A computer on a desk with several monitors&#10;&#10;Description automatically generated">
            <a:extLst>
              <a:ext uri="{FF2B5EF4-FFF2-40B4-BE49-F238E27FC236}">
                <a16:creationId xmlns:a16="http://schemas.microsoft.com/office/drawing/2014/main" id="{353F5D7B-9941-4B3B-A86A-42778FB785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14" y="2126809"/>
            <a:ext cx="4276286" cy="2251732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F53CA335-B6F0-4786-8C8F-539EE4E537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5" name="Picture 14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9D96C797-8EF4-417F-B5EA-60854753FA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2C1F-2481-AD35-7123-15AEBC10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8022C-B010-FBE5-FE46-81783DEDA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" y="0"/>
            <a:ext cx="12191699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CAEA5A-4B61-DF15-70CB-B919D6786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07EFC23A-E5E6-1732-F600-84B4B447B2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395"/>
          <a:stretch/>
        </p:blipFill>
        <p:spPr>
          <a:xfrm>
            <a:off x="3198167" y="4429994"/>
            <a:ext cx="1152303" cy="1194491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90C46AD-E676-F602-0093-B63D8EA957F9}"/>
              </a:ext>
            </a:extLst>
          </p:cNvPr>
          <p:cNvSpPr txBox="1"/>
          <p:nvPr/>
        </p:nvSpPr>
        <p:spPr>
          <a:xfrm>
            <a:off x="5694808" y="5633841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GeoCloud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i="1" dirty="0" err="1">
                <a:solidFill>
                  <a:schemeClr val="bg1"/>
                </a:solidFill>
                <a:cs typeface="Arial" panose="020B0604020202020204" pitchFamily="34" charset="0"/>
              </a:rPr>
              <a:t>iCON</a:t>
            </a:r>
            <a:endParaRPr lang="en-GB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2A233B59-EC33-DAA9-ACFD-4B0CB138A2E9}"/>
              </a:ext>
            </a:extLst>
          </p:cNvPr>
          <p:cNvSpPr txBox="1"/>
          <p:nvPr/>
        </p:nvSpPr>
        <p:spPr>
          <a:xfrm>
            <a:off x="7887280" y="5633841"/>
            <a:ext cx="103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GeoCloud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Leica </a:t>
            </a:r>
            <a:r>
              <a:rPr lang="sl-SI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Infinity</a:t>
            </a:r>
            <a:endParaRPr lang="en-GB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16">
            <a:extLst>
              <a:ext uri="{FF2B5EF4-FFF2-40B4-BE49-F238E27FC236}">
                <a16:creationId xmlns:a16="http://schemas.microsoft.com/office/drawing/2014/main" id="{3088BF11-9F1E-C5A4-988F-61630126D9AF}"/>
              </a:ext>
            </a:extLst>
          </p:cNvPr>
          <p:cNvCxnSpPr/>
          <p:nvPr/>
        </p:nvCxnSpPr>
        <p:spPr>
          <a:xfrm flipH="1">
            <a:off x="3874416" y="3319889"/>
            <a:ext cx="952108" cy="959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id="{B551AB2A-3840-8613-DBF0-9CB0DAC910DC}"/>
              </a:ext>
            </a:extLst>
          </p:cNvPr>
          <p:cNvCxnSpPr>
            <a:cxnSpLocks/>
          </p:cNvCxnSpPr>
          <p:nvPr/>
        </p:nvCxnSpPr>
        <p:spPr>
          <a:xfrm>
            <a:off x="6131789" y="3458772"/>
            <a:ext cx="0" cy="8209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9">
            <a:extLst>
              <a:ext uri="{FF2B5EF4-FFF2-40B4-BE49-F238E27FC236}">
                <a16:creationId xmlns:a16="http://schemas.microsoft.com/office/drawing/2014/main" id="{9F5D397B-6305-3303-A823-529C24167DA3}"/>
              </a:ext>
            </a:extLst>
          </p:cNvPr>
          <p:cNvCxnSpPr>
            <a:cxnSpLocks/>
          </p:cNvCxnSpPr>
          <p:nvPr/>
        </p:nvCxnSpPr>
        <p:spPr>
          <a:xfrm>
            <a:off x="7365475" y="3319889"/>
            <a:ext cx="848488" cy="959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6" descr="A yellow and black logo&#10;&#10;Description automatically generated with low confidence">
            <a:extLst>
              <a:ext uri="{FF2B5EF4-FFF2-40B4-BE49-F238E27FC236}">
                <a16:creationId xmlns:a16="http://schemas.microsoft.com/office/drawing/2014/main" id="{D98B0721-816F-B48C-A813-9114ECF18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550" y="4429994"/>
            <a:ext cx="1162471" cy="1162471"/>
          </a:xfrm>
          <a:prstGeom prst="rect">
            <a:avLst/>
          </a:prstGeom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DD115C6D-8C1D-189B-687E-15C31DFD9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719" y="4462014"/>
            <a:ext cx="1162471" cy="1162471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4DB8535C-EDF3-FEB1-36D0-943FB559A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9501" y="1119567"/>
            <a:ext cx="1664575" cy="166457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09410244-631B-7CBA-142D-8C743401E965}"/>
              </a:ext>
            </a:extLst>
          </p:cNvPr>
          <p:cNvSpPr txBox="1"/>
          <p:nvPr/>
        </p:nvSpPr>
        <p:spPr>
          <a:xfrm>
            <a:off x="5270815" y="2852432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HxGN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GeoCloud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5F4F0D8A-0739-4BFB-27A8-7CC775B133C9}"/>
              </a:ext>
            </a:extLst>
          </p:cNvPr>
          <p:cNvSpPr txBox="1">
            <a:spLocks/>
          </p:cNvSpPr>
          <p:nvPr/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6CA5CFA-D4EA-94C7-3B63-80EE75548931}"/>
              </a:ext>
            </a:extLst>
          </p:cNvPr>
          <p:cNvSpPr txBox="1"/>
          <p:nvPr/>
        </p:nvSpPr>
        <p:spPr>
          <a:xfrm>
            <a:off x="3106754" y="5624485"/>
            <a:ext cx="126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GeoCloud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200" i="1" dirty="0">
                <a:solidFill>
                  <a:schemeClr val="bg1"/>
                </a:solidFill>
                <a:cs typeface="Arial" panose="020B0604020202020204" pitchFamily="34" charset="0"/>
              </a:rPr>
              <a:t>Leica </a:t>
            </a:r>
            <a:r>
              <a:rPr lang="sl-SI" sz="1200" i="1" dirty="0" err="1">
                <a:solidFill>
                  <a:schemeClr val="bg1"/>
                </a:solidFill>
                <a:cs typeface="Arial" panose="020B0604020202020204" pitchFamily="34" charset="0"/>
              </a:rPr>
              <a:t>Captivate</a:t>
            </a:r>
            <a:endParaRPr lang="en-GB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26590CBD-A068-48BE-8241-78459F5259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9" name="Picture 18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E7294EF6-9577-41AB-970D-8E5ABF1718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F716E6E-996B-41B3-A73F-EF884AEE334A}"/>
              </a:ext>
            </a:extLst>
          </p:cNvPr>
          <p:cNvSpPr txBox="1">
            <a:spLocks/>
          </p:cNvSpPr>
          <p:nvPr/>
        </p:nvSpPr>
        <p:spPr>
          <a:xfrm>
            <a:off x="634829" y="357023"/>
            <a:ext cx="10349845" cy="10255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oboto Light" panose="02000000000000000000" pitchFamily="2" charset="0"/>
              <a:buNone/>
            </a:pP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Oblačna platforma </a:t>
            </a: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HxGN</a:t>
            </a:r>
            <a:r>
              <a:rPr lang="sl-SI" sz="36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sl-SI" sz="36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GeoCloud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96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E483E-23A0-EE3E-C45B-E4C26EAD0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870EB26F-803A-0BB9-AFD5-685732D74C34}"/>
              </a:ext>
            </a:extLst>
          </p:cNvPr>
          <p:cNvSpPr txBox="1">
            <a:spLocks/>
          </p:cNvSpPr>
          <p:nvPr/>
        </p:nvSpPr>
        <p:spPr>
          <a:xfrm>
            <a:off x="718533" y="2539126"/>
            <a:ext cx="5262138" cy="1391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+mj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8416EDF-107B-6AC3-BCF9-BA14AD1109D3}"/>
              </a:ext>
            </a:extLst>
          </p:cNvPr>
          <p:cNvSpPr txBox="1">
            <a:spLocks/>
          </p:cNvSpPr>
          <p:nvPr/>
        </p:nvSpPr>
        <p:spPr>
          <a:xfrm>
            <a:off x="2047461" y="1245696"/>
            <a:ext cx="5489763" cy="731837"/>
          </a:xfr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</a:rPr>
              <a:t>WEB APP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01D63-6FBE-E60B-4950-653F028B33C8}"/>
              </a:ext>
            </a:extLst>
          </p:cNvPr>
          <p:cNvSpPr txBox="1">
            <a:spLocks/>
          </p:cNvSpPr>
          <p:nvPr/>
        </p:nvSpPr>
        <p:spPr>
          <a:xfrm>
            <a:off x="2047461" y="2272999"/>
            <a:ext cx="4163870" cy="17994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Roboto Light" panose="02000000000000000000" pitchFamily="2" charset="0"/>
              <a:buChar char="»"/>
              <a:defRPr sz="2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 Light" panose="02000000000000000000" pitchFamily="2" charset="0"/>
              <a:buChar char="»"/>
              <a:defRPr sz="18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None/>
              <a:tabLst/>
              <a:defRPr/>
            </a:pPr>
            <a:r>
              <a:rPr kumimoji="0" lang="sl-SI" sz="2400" b="1" i="0" u="none" strike="noStrike" kern="1200" cap="none" spc="300" normalizeH="0" baseline="0" dirty="0">
                <a:ln>
                  <a:noFill/>
                </a:ln>
                <a:solidFill>
                  <a:srgbClr val="68B9DC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Ohranite pregled</a:t>
            </a:r>
            <a:endParaRPr kumimoji="0" lang="en-GB" sz="2400" b="0" i="0" u="none" strike="noStrike" kern="1200" cap="none" spc="300" normalizeH="0" baseline="0" dirty="0">
              <a:ln>
                <a:noFill/>
              </a:ln>
              <a:solidFill>
                <a:srgbClr val="68B9DC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Roboto Light" panose="02000000000000000000" pitchFamily="2" charset="0"/>
              <a:buChar char="»"/>
              <a:tabLst/>
              <a:defRPr/>
            </a:pP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Naložite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in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shranite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svoje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podatke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centralno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v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oblaku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Preprosto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upravljajte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in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organizirajte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svoje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projekte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s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prilagojenimi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strukturami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map in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upravljanjem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dostopa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0824D-1BD0-B00F-5E6B-D72E528796B6}"/>
              </a:ext>
            </a:extLst>
          </p:cNvPr>
          <p:cNvCxnSpPr>
            <a:cxnSpLocks/>
          </p:cNvCxnSpPr>
          <p:nvPr/>
        </p:nvCxnSpPr>
        <p:spPr>
          <a:xfrm>
            <a:off x="0" y="1501406"/>
            <a:ext cx="2047461" cy="0"/>
          </a:xfrm>
          <a:prstGeom prst="line">
            <a:avLst/>
          </a:prstGeom>
          <a:ln w="28575">
            <a:solidFill>
              <a:srgbClr val="68B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FE7456-C21D-1BB1-01B8-F98143CE5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669" y="1888029"/>
            <a:ext cx="4770967" cy="3724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A2684-D1D0-C982-2169-44F80B047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1336" y="247306"/>
            <a:ext cx="467589" cy="46758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E044BF14-AB7F-DD26-3275-02292B4AC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458" y="2153631"/>
            <a:ext cx="4183603" cy="2408941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1F9251D5-C21C-4748-B58A-6EC764BC8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9045" y="6056416"/>
            <a:ext cx="2665755" cy="485304"/>
          </a:xfrm>
          <a:prstGeom prst="rect">
            <a:avLst/>
          </a:prstGeom>
        </p:spPr>
      </p:pic>
      <p:pic>
        <p:nvPicPr>
          <p:cNvPr id="14" name="Picture 13" descr="A logo with mountains in the background&#10;&#10;AI-generated content may be incorrect.">
            <a:extLst>
              <a:ext uri="{FF2B5EF4-FFF2-40B4-BE49-F238E27FC236}">
                <a16:creationId xmlns:a16="http://schemas.microsoft.com/office/drawing/2014/main" id="{D8F6696F-16C4-44A7-8033-A63614613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6056416"/>
            <a:ext cx="1661773" cy="5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 RCS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Application xmlns="http://www.sap.com/cof/ao/powerpoint/application">
  <com.sap.ip.bi.pioneer>
    <Version>4</Version>
    <AAO_Revision>2.4.3.69599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2.xml><?xml version="1.0" encoding="utf-8"?>
<Application xmlns="http://www.sap.com/cof/powerpoint/application">
  <Version>2</Version>
  <Revision>2.4.3.69599</Revision>
</Applic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E0DABD33B734CBBE625BEEC87933F" ma:contentTypeVersion="18" ma:contentTypeDescription="Create a new document." ma:contentTypeScope="" ma:versionID="f3d88a46dd58a1b4eb06bbc65c08f7c6">
  <xsd:schema xmlns:xsd="http://www.w3.org/2001/XMLSchema" xmlns:xs="http://www.w3.org/2001/XMLSchema" xmlns:p="http://schemas.microsoft.com/office/2006/metadata/properties" xmlns:ns2="10034607-15ad-4aff-91b5-5d57edb02052" xmlns:ns3="3fe86a25-ac5c-474e-a383-5efa0064609a" targetNamespace="http://schemas.microsoft.com/office/2006/metadata/properties" ma:root="true" ma:fieldsID="e8555aee35832d575581491ff2e3695a" ns2:_="" ns3:_="">
    <xsd:import namespace="10034607-15ad-4aff-91b5-5d57edb02052"/>
    <xsd:import namespace="3fe86a25-ac5c-474e-a383-5efa006460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34607-15ad-4aff-91b5-5d57edb02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999a341-e37a-4672-a76c-13c493705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e86a25-ac5c-474e-a383-5efa0064609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c993ae-74db-4830-af6c-e19e29a82c5b}" ma:internalName="TaxCatchAll" ma:showField="CatchAllData" ma:web="3fe86a25-ac5c-474e-a383-5efa006460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fe86a25-ac5c-474e-a383-5efa0064609a">
      <UserInfo>
        <DisplayName>ZOGG Hans Martin</DisplayName>
        <AccountId>25</AccountId>
        <AccountType/>
      </UserInfo>
      <UserInfo>
        <DisplayName>IONASCU Anamaria</DisplayName>
        <AccountId>29</AccountId>
        <AccountType/>
      </UserInfo>
      <UserInfo>
        <DisplayName>BROGER Urs</DisplayName>
        <AccountId>19</AccountId>
        <AccountType/>
      </UserInfo>
      <UserInfo>
        <DisplayName>WALSER Bernd</DisplayName>
        <AccountId>33</AccountId>
        <AccountType/>
      </UserInfo>
      <UserInfo>
        <DisplayName>FISCHER Alexander</DisplayName>
        <AccountId>35</AccountId>
        <AccountType/>
      </UserInfo>
      <UserInfo>
        <DisplayName>KANAS Peter</DisplayName>
        <AccountId>38</AccountId>
        <AccountType/>
      </UserInfo>
      <UserInfo>
        <DisplayName>GRULER Hans-Christoph</DisplayName>
        <AccountId>37</AccountId>
        <AccountType/>
      </UserInfo>
      <UserInfo>
        <DisplayName>BUCHHOLZ Stefan</DisplayName>
        <AccountId>27</AccountId>
        <AccountType/>
      </UserInfo>
      <UserInfo>
        <DisplayName>LENGWEILER Markus</DisplayName>
        <AccountId>40</AccountId>
        <AccountType/>
      </UserInfo>
      <UserInfo>
        <DisplayName>LENGWEILER Patrik</DisplayName>
        <AccountId>41</AccountId>
        <AccountType/>
      </UserInfo>
      <UserInfo>
        <DisplayName>STAMMBACH Patrick</DisplayName>
        <AccountId>42</AccountId>
        <AccountType/>
      </UserInfo>
      <UserInfo>
        <DisplayName>Microsoft Service User</DisplayName>
        <AccountId>7</AccountId>
        <AccountType/>
      </UserInfo>
      <UserInfo>
        <DisplayName>FUSO Viviana</DisplayName>
        <AccountId>482</AccountId>
        <AccountType/>
      </UserInfo>
      <UserInfo>
        <DisplayName>KASTANIUS Viktor</DisplayName>
        <AccountId>563</AccountId>
        <AccountType/>
      </UserInfo>
      <UserInfo>
        <DisplayName>JOURDAN Olivier</DisplayName>
        <AccountId>584</AccountId>
        <AccountType/>
      </UserInfo>
      <UserInfo>
        <DisplayName>JEAN Nicolas</DisplayName>
        <AccountId>587</AccountId>
        <AccountType/>
      </UserInfo>
      <UserInfo>
        <DisplayName>VIESER SCHULTHESS Pascal</DisplayName>
        <AccountId>589</AccountId>
        <AccountType/>
      </UserInfo>
      <UserInfo>
        <DisplayName>MUDRA Michael</DisplayName>
        <AccountId>619</AccountId>
        <AccountType/>
      </UserInfo>
      <UserInfo>
        <DisplayName>FISCHELL Michele Andre</DisplayName>
        <AccountId>69</AccountId>
        <AccountType/>
      </UserInfo>
      <UserInfo>
        <DisplayName>HELLER Tobias</DisplayName>
        <AccountId>630</AccountId>
        <AccountType/>
      </UserInfo>
    </SharedWithUsers>
    <TaxCatchAll xmlns="3fe86a25-ac5c-474e-a383-5efa0064609a" xsi:nil="true"/>
    <lcf76f155ced4ddcb4097134ff3c332f xmlns="10034607-15ad-4aff-91b5-5d57edb02052">
      <Terms xmlns="http://schemas.microsoft.com/office/infopath/2007/PartnerControls"/>
    </lcf76f155ced4ddcb4097134ff3c332f>
    <MediaLengthInSeconds xmlns="10034607-15ad-4aff-91b5-5d57edb02052" xsi:nil="true"/>
  </documentManagement>
</p:properties>
</file>

<file path=customXml/itemProps1.xml><?xml version="1.0" encoding="utf-8"?>
<ds:datastoreItem xmlns:ds="http://schemas.openxmlformats.org/officeDocument/2006/customXml" ds:itemID="{E5FF6E05-DC7D-412B-B7A8-D306E4178CDB}">
  <ds:schemaRefs>
    <ds:schemaRef ds:uri="http://www.sap.com/cof/ao/powerpoint/application"/>
  </ds:schemaRefs>
</ds:datastoreItem>
</file>

<file path=customXml/itemProps2.xml><?xml version="1.0" encoding="utf-8"?>
<ds:datastoreItem xmlns:ds="http://schemas.openxmlformats.org/officeDocument/2006/customXml" ds:itemID="{05C3B44C-51F9-4498-A2F6-CAB3E2B41DD7}">
  <ds:schemaRefs>
    <ds:schemaRef ds:uri="http://www.sap.com/cof/powerpoint/application"/>
  </ds:schemaRefs>
</ds:datastoreItem>
</file>

<file path=customXml/itemProps3.xml><?xml version="1.0" encoding="utf-8"?>
<ds:datastoreItem xmlns:ds="http://schemas.openxmlformats.org/officeDocument/2006/customXml" ds:itemID="{919DAB07-C732-4836-B51C-B66599C66A83}">
  <ds:schemaRefs>
    <ds:schemaRef ds:uri="10034607-15ad-4aff-91b5-5d57edb02052"/>
    <ds:schemaRef ds:uri="3fe86a25-ac5c-474e-a383-5efa006460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C89AA53-040B-4702-A5FC-9F87EE83B176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EE60EC0-E3D9-4DFF-AE52-CDFEAF541F57}">
  <ds:schemaRefs>
    <ds:schemaRef ds:uri="3fe86a25-ac5c-474e-a383-5efa0064609a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0034607-15ad-4aff-91b5-5d57edb02052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Leica-BLK-Presentation-Template</Template>
  <TotalTime>1155</TotalTime>
  <Words>1897</Words>
  <Application>Microsoft Office PowerPoint</Application>
  <PresentationFormat>Widescreen</PresentationFormat>
  <Paragraphs>206</Paragraphs>
  <Slides>21</Slides>
  <Notes>21</Notes>
  <HiddenSlides>2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Nova Light</vt:lpstr>
      <vt:lpstr>Calibri</vt:lpstr>
      <vt:lpstr>Roboto</vt:lpstr>
      <vt:lpstr>Roboto Light</vt:lpstr>
      <vt:lpstr>Roboto Medium</vt:lpstr>
      <vt:lpstr>Roboto Thin</vt:lpstr>
      <vt:lpstr>No RCS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Terenska oprema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GeoCloud Protect – zaščita tvojega merilnega stroja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FERRAIOLI Brianna</dc:creator>
  <cp:lastModifiedBy>Ishak Šahbazović</cp:lastModifiedBy>
  <cp:revision>58</cp:revision>
  <dcterms:created xsi:type="dcterms:W3CDTF">2022-05-25T20:03:39Z</dcterms:created>
  <dcterms:modified xsi:type="dcterms:W3CDTF">2025-10-15T10:50:56Z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Order">
    <vt:r8>40400</vt:r8>
  </property>
  <property fmtid="{D5CDD505-2E9C-101B-9397-08002B2CF9AE}" pid="4" name="ComplianceAssetId">
    <vt:lpwstr/>
  </property>
  <property fmtid="{D5CDD505-2E9C-101B-9397-08002B2CF9AE}" pid="5" name="MediaServiceImageTags">
    <vt:lpwstr/>
  </property>
  <property fmtid="{D5CDD505-2E9C-101B-9397-08002B2CF9AE}" pid="6" name="ContentTypeId">
    <vt:lpwstr>0x0101000A4E0DABD33B734CBBE625BEEC87933F</vt:lpwstr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